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3"/>
  </p:notesMasterIdLst>
  <p:sldIdLst>
    <p:sldId id="256" r:id="rId2"/>
    <p:sldId id="257" r:id="rId3"/>
    <p:sldId id="266" r:id="rId4"/>
    <p:sldId id="258" r:id="rId5"/>
    <p:sldId id="272" r:id="rId6"/>
    <p:sldId id="279" r:id="rId7"/>
    <p:sldId id="278" r:id="rId8"/>
    <p:sldId id="280" r:id="rId9"/>
    <p:sldId id="276" r:id="rId10"/>
    <p:sldId id="267" r:id="rId11"/>
    <p:sldId id="268" r:id="rId12"/>
    <p:sldId id="269" r:id="rId13"/>
    <p:sldId id="270" r:id="rId14"/>
    <p:sldId id="271" r:id="rId15"/>
    <p:sldId id="273" r:id="rId16"/>
    <p:sldId id="274" r:id="rId17"/>
    <p:sldId id="262" r:id="rId18"/>
    <p:sldId id="263" r:id="rId19"/>
    <p:sldId id="264" r:id="rId20"/>
    <p:sldId id="265" r:id="rId21"/>
    <p:sldId id="275" r:id="rId22"/>
  </p:sldIdLst>
  <p:sldSz cx="12192000" cy="6858000"/>
  <p:notesSz cx="7099300" cy="9385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961"/>
    <p:restoredTop sz="59605"/>
  </p:normalViewPr>
  <p:slideViewPr>
    <p:cSldViewPr>
      <p:cViewPr varScale="1">
        <p:scale>
          <a:sx n="54" d="100"/>
          <a:sy n="54" d="100"/>
        </p:scale>
        <p:origin x="2464" y="192"/>
      </p:cViewPr>
      <p:guideLst>
        <p:guide orient="horz" pos="2160"/>
        <p:guide pos="3840"/>
      </p:guideLst>
    </p:cSldViewPr>
  </p:slideViewPr>
  <p:notesTextViewPr>
    <p:cViewPr>
      <p:scale>
        <a:sx n="100" d="100"/>
        <a:sy n="100" d="100"/>
      </p:scale>
      <p:origin x="0" y="0"/>
    </p:cViewPr>
  </p:notesTextViewPr>
  <p:notesViewPr>
    <p:cSldViewPr>
      <p:cViewPr>
        <p:scale>
          <a:sx n="134" d="100"/>
          <a:sy n="134" d="100"/>
        </p:scale>
        <p:origin x="936" y="-35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4699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21138" y="0"/>
            <a:ext cx="3076575" cy="469900"/>
          </a:xfrm>
          <a:prstGeom prst="rect">
            <a:avLst/>
          </a:prstGeom>
        </p:spPr>
        <p:txBody>
          <a:bodyPr vert="horz" lIns="91440" tIns="45720" rIns="91440" bIns="45720" rtlCol="0"/>
          <a:lstStyle>
            <a:lvl1pPr algn="r">
              <a:defRPr sz="1200"/>
            </a:lvl1pPr>
          </a:lstStyle>
          <a:p>
            <a:fld id="{B6F5BE49-265F-AD47-9DE0-3084CD4140F4}" type="datetimeFigureOut">
              <a:rPr lang="en-US" smtClean="0"/>
              <a:t>1/3/23</a:t>
            </a:fld>
            <a:endParaRPr lang="en-US" dirty="0"/>
          </a:p>
        </p:txBody>
      </p:sp>
      <p:sp>
        <p:nvSpPr>
          <p:cNvPr id="4" name="Slide Image Placeholder 3"/>
          <p:cNvSpPr>
            <a:spLocks noGrp="1" noRot="1" noChangeAspect="1"/>
          </p:cNvSpPr>
          <p:nvPr>
            <p:ph type="sldImg" idx="2"/>
          </p:nvPr>
        </p:nvSpPr>
        <p:spPr>
          <a:xfrm>
            <a:off x="735013" y="1173163"/>
            <a:ext cx="5629275" cy="3167062"/>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9613" y="4516438"/>
            <a:ext cx="5680075" cy="36957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5400"/>
            <a:ext cx="3076575" cy="4699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1138" y="8915400"/>
            <a:ext cx="3076575" cy="469900"/>
          </a:xfrm>
          <a:prstGeom prst="rect">
            <a:avLst/>
          </a:prstGeom>
        </p:spPr>
        <p:txBody>
          <a:bodyPr vert="horz" lIns="91440" tIns="45720" rIns="91440" bIns="45720" rtlCol="0" anchor="b"/>
          <a:lstStyle>
            <a:lvl1pPr algn="r">
              <a:defRPr sz="1200"/>
            </a:lvl1pPr>
          </a:lstStyle>
          <a:p>
            <a:fld id="{509E2C24-1099-8B48-A5D1-8E89D0F2DEB1}" type="slidenum">
              <a:rPr lang="en-US" smtClean="0"/>
              <a:t>‹#›</a:t>
            </a:fld>
            <a:endParaRPr lang="en-US" dirty="0"/>
          </a:p>
        </p:txBody>
      </p:sp>
    </p:spTree>
    <p:extLst>
      <p:ext uri="{BB962C8B-B14F-4D97-AF65-F5344CB8AC3E}">
        <p14:creationId xmlns:p14="http://schemas.microsoft.com/office/powerpoint/2010/main" val="1684408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35013" y="1173163"/>
            <a:ext cx="5629275" cy="31670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09E2C24-1099-8B48-A5D1-8E89D0F2DEB1}" type="slidenum">
              <a:rPr lang="en-US" smtClean="0"/>
              <a:t>1</a:t>
            </a:fld>
            <a:endParaRPr lang="en-US" dirty="0"/>
          </a:p>
        </p:txBody>
      </p:sp>
    </p:spTree>
    <p:extLst>
      <p:ext uri="{BB962C8B-B14F-4D97-AF65-F5344CB8AC3E}">
        <p14:creationId xmlns:p14="http://schemas.microsoft.com/office/powerpoint/2010/main" val="11520540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13</a:t>
            </a:fld>
            <a:endParaRPr lang="en-US" dirty="0"/>
          </a:p>
        </p:txBody>
      </p:sp>
    </p:spTree>
    <p:extLst>
      <p:ext uri="{BB962C8B-B14F-4D97-AF65-F5344CB8AC3E}">
        <p14:creationId xmlns:p14="http://schemas.microsoft.com/office/powerpoint/2010/main" val="6314810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14</a:t>
            </a:fld>
            <a:endParaRPr lang="en-US" dirty="0"/>
          </a:p>
        </p:txBody>
      </p:sp>
    </p:spTree>
    <p:extLst>
      <p:ext uri="{BB962C8B-B14F-4D97-AF65-F5344CB8AC3E}">
        <p14:creationId xmlns:p14="http://schemas.microsoft.com/office/powerpoint/2010/main" val="30990384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15</a:t>
            </a:fld>
            <a:endParaRPr lang="en-US" dirty="0"/>
          </a:p>
        </p:txBody>
      </p:sp>
    </p:spTree>
    <p:extLst>
      <p:ext uri="{BB962C8B-B14F-4D97-AF65-F5344CB8AC3E}">
        <p14:creationId xmlns:p14="http://schemas.microsoft.com/office/powerpoint/2010/main" val="5931194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16</a:t>
            </a:fld>
            <a:endParaRPr lang="en-US" dirty="0"/>
          </a:p>
        </p:txBody>
      </p:sp>
    </p:spTree>
    <p:extLst>
      <p:ext uri="{BB962C8B-B14F-4D97-AF65-F5344CB8AC3E}">
        <p14:creationId xmlns:p14="http://schemas.microsoft.com/office/powerpoint/2010/main" val="17195101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17</a:t>
            </a:fld>
            <a:endParaRPr lang="en-US" dirty="0"/>
          </a:p>
        </p:txBody>
      </p:sp>
    </p:spTree>
    <p:extLst>
      <p:ext uri="{BB962C8B-B14F-4D97-AF65-F5344CB8AC3E}">
        <p14:creationId xmlns:p14="http://schemas.microsoft.com/office/powerpoint/2010/main" val="10437209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18</a:t>
            </a:fld>
            <a:endParaRPr lang="en-US" dirty="0"/>
          </a:p>
        </p:txBody>
      </p:sp>
    </p:spTree>
    <p:extLst>
      <p:ext uri="{BB962C8B-B14F-4D97-AF65-F5344CB8AC3E}">
        <p14:creationId xmlns:p14="http://schemas.microsoft.com/office/powerpoint/2010/main" val="29582073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19</a:t>
            </a:fld>
            <a:endParaRPr lang="en-US" dirty="0"/>
          </a:p>
        </p:txBody>
      </p:sp>
    </p:spTree>
    <p:extLst>
      <p:ext uri="{BB962C8B-B14F-4D97-AF65-F5344CB8AC3E}">
        <p14:creationId xmlns:p14="http://schemas.microsoft.com/office/powerpoint/2010/main" val="6985719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20</a:t>
            </a:fld>
            <a:endParaRPr lang="en-US" dirty="0"/>
          </a:p>
        </p:txBody>
      </p:sp>
    </p:spTree>
    <p:extLst>
      <p:ext uri="{BB962C8B-B14F-4D97-AF65-F5344CB8AC3E}">
        <p14:creationId xmlns:p14="http://schemas.microsoft.com/office/powerpoint/2010/main" val="20905886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6875" y="273050"/>
            <a:ext cx="6292850" cy="3540125"/>
          </a:xfrm>
        </p:spPr>
      </p:sp>
      <p:sp>
        <p:nvSpPr>
          <p:cNvPr id="3" name="Notes Placeholder 2"/>
          <p:cNvSpPr>
            <a:spLocks noGrp="1"/>
          </p:cNvSpPr>
          <p:nvPr>
            <p:ph type="body" idx="1"/>
          </p:nvPr>
        </p:nvSpPr>
        <p:spPr>
          <a:xfrm>
            <a:off x="349250" y="4083050"/>
            <a:ext cx="6340165" cy="5257800"/>
          </a:xfrm>
        </p:spPr>
        <p:txBody>
          <a:bodyPr/>
          <a:lstStyle/>
          <a:p>
            <a:r>
              <a:rPr lang="en-US" sz="1000" dirty="0"/>
              <a:t>In Chapters</a:t>
            </a:r>
            <a:r>
              <a:rPr lang="en-US" sz="1000" baseline="0" dirty="0"/>
              <a:t> 1-11 we read of the creation of man, the corruption of man and the dispersion of man.  </a:t>
            </a:r>
            <a:r>
              <a:rPr lang="en-US" sz="1000" b="1" baseline="0" dirty="0"/>
              <a:t>Adam &amp; Eve </a:t>
            </a:r>
            <a:r>
              <a:rPr lang="en-US" sz="1000" baseline="0" dirty="0"/>
              <a:t>are introduced, they take their place in the garden, they forsake their promise to God, and then beguiled by Satan, they commit sin.  A brief mention of </a:t>
            </a:r>
            <a:r>
              <a:rPr lang="en-US" sz="1000" b="1" baseline="0" dirty="0"/>
              <a:t>Enoch</a:t>
            </a:r>
            <a:r>
              <a:rPr lang="en-US" sz="1000" baseline="0" dirty="0"/>
              <a:t> (walked with God and was taken up) and then on to Noah, the preacher of righteousness who fails in his attempt to get a sinful people to repent leading God to destroy the world’s inhabitants with a flood.  Only </a:t>
            </a:r>
            <a:r>
              <a:rPr lang="en-US" sz="1000" b="1" baseline="0" dirty="0"/>
              <a:t>Noah</a:t>
            </a:r>
            <a:r>
              <a:rPr lang="en-US" sz="1000" baseline="0" dirty="0"/>
              <a:t> and his family are saved.  The promise of a Savior (3:15) is preserved through </a:t>
            </a:r>
            <a:r>
              <a:rPr lang="en-US" sz="1000" b="1" baseline="0" dirty="0"/>
              <a:t>Shem</a:t>
            </a:r>
            <a:r>
              <a:rPr lang="en-US" sz="1000" baseline="0" dirty="0"/>
              <a:t> (Chapter 9).  Chapter 11 provided details of a tower (Babel) being built that reflected the pride of the people who wanted to “build a name for themselves.”  After the stories of universal sin and punishment, the second major section of Genesis narrows in focus.  In Chapters 12-50 we see the promise made in Abraham that through his seed he would be blessed (Chapter 12).  In Chapters 12-50 we see the promise made to </a:t>
            </a:r>
            <a:r>
              <a:rPr lang="en-US" sz="1000" b="1" baseline="0" dirty="0"/>
              <a:t>Abraham</a:t>
            </a:r>
            <a:r>
              <a:rPr lang="en-US" sz="1000" baseline="0" dirty="0"/>
              <a:t> that through his seed he would be blessed.  Well past her age, </a:t>
            </a:r>
            <a:r>
              <a:rPr lang="en-US" sz="1000" b="1" baseline="0" dirty="0"/>
              <a:t>Sarah</a:t>
            </a:r>
            <a:r>
              <a:rPr lang="en-US" sz="1000" baseline="0" dirty="0"/>
              <a:t> gives birth to Isaac who is later taken up Mount Moriah where Abraham was told to sacrifice his son.  Having proven his faith, God stopped Abraham from harming Isaac and the promise to Abraham is preserved.  Isaac marries </a:t>
            </a:r>
            <a:r>
              <a:rPr lang="en-US" sz="1000" b="1" baseline="0" dirty="0"/>
              <a:t>Rebekah,</a:t>
            </a:r>
            <a:r>
              <a:rPr lang="en-US" sz="1000" baseline="0" dirty="0"/>
              <a:t> and </a:t>
            </a:r>
            <a:r>
              <a:rPr lang="en-US" sz="1000" b="1" baseline="0" dirty="0"/>
              <a:t>Jacob </a:t>
            </a:r>
            <a:r>
              <a:rPr lang="en-US" sz="1000" baseline="0" dirty="0"/>
              <a:t>and </a:t>
            </a:r>
            <a:r>
              <a:rPr lang="en-US" sz="1000" b="1" baseline="0" dirty="0"/>
              <a:t>Esau</a:t>
            </a:r>
            <a:r>
              <a:rPr lang="en-US" sz="1000" baseline="0" dirty="0"/>
              <a:t> are introduced.  Esau sells his birthright and with the help of his mother, Jacob deceives Isaac into thinking he is the older brother and Jacob is given the blessing.  As Jacob goes through a 14-year trial to get Laban’s permission to marry </a:t>
            </a:r>
            <a:r>
              <a:rPr lang="en-US" sz="1000" b="1" baseline="0" dirty="0"/>
              <a:t>Rachel</a:t>
            </a:r>
            <a:r>
              <a:rPr lang="en-US" sz="1000" baseline="0" dirty="0"/>
              <a:t>, we see God’s promise preserved through him.  </a:t>
            </a:r>
            <a:r>
              <a:rPr lang="en-US" sz="1000" b="1" baseline="0" dirty="0"/>
              <a:t>Joseph</a:t>
            </a:r>
            <a:r>
              <a:rPr lang="en-US" sz="1000" baseline="0" dirty="0"/>
              <a:t> enters the scene in Chapter 39, as the result of jealousy his brothers sell him into slavery and deceive Jacob telling him that their brother has been consumed by wild animals.  Joseph responds by using his God given power to interpret dreams and he rises from the dungeon to second in control over all of Egypt.  Again, God provided  providential care of Joseph so that the plan of God is again preserved.  Believers in the inspiration and authority of the Scriptures accept that the Holy Spirit guided the biblical writers to preserve  what God wanted us to know about the cosmos and mankind, the origin if sin and its consequences, and the scheme of redemption, which began with Abraham and his descendants</a:t>
            </a:r>
            <a:r>
              <a:rPr lang="en-US" sz="1000" dirty="0"/>
              <a:t>.  God is the subject of the Book of Genesis, just as He is of the whole Bible.  He is the sovereign Lord of creation, who reveals His nature through what He does.  </a:t>
            </a:r>
            <a:endParaRPr lang="en-US" sz="1000" baseline="0" dirty="0"/>
          </a:p>
          <a:p>
            <a:endParaRPr lang="en-US" sz="1000" baseline="0" dirty="0"/>
          </a:p>
          <a:p>
            <a:r>
              <a:rPr lang="en-US" sz="1000" b="1" u="sng" baseline="0" dirty="0"/>
              <a:t>Application</a:t>
            </a:r>
          </a:p>
          <a:p>
            <a:pPr marL="228600" indent="-228600">
              <a:buFont typeface="+mj-lt"/>
              <a:buAutoNum type="arabicPeriod"/>
            </a:pPr>
            <a:r>
              <a:rPr lang="en-US" sz="1000" baseline="0" dirty="0"/>
              <a:t>God created us - we are made in His image: “We are fearfully and wonderfully made” (Psa. 139:14)</a:t>
            </a:r>
          </a:p>
          <a:p>
            <a:pPr marL="228600" indent="-228600">
              <a:buFont typeface="+mj-lt"/>
              <a:buAutoNum type="arabicPeriod"/>
            </a:pPr>
            <a:r>
              <a:rPr lang="en-US" sz="1000" baseline="0" dirty="0"/>
              <a:t>God preserved us with His plan (Gen. 3:15)</a:t>
            </a:r>
          </a:p>
          <a:p>
            <a:pPr marL="228600" indent="-228600">
              <a:buFont typeface="+mj-lt"/>
              <a:buAutoNum type="arabicPeriod"/>
            </a:pPr>
            <a:r>
              <a:rPr lang="en-US" sz="1000" baseline="0" dirty="0"/>
              <a:t>God uses people to accomplish His purpose - relationships matter.  </a:t>
            </a:r>
          </a:p>
          <a:p>
            <a:endParaRPr lang="en-US" sz="1000" baseline="0" dirty="0"/>
          </a:p>
          <a:p>
            <a:r>
              <a:rPr lang="en-US" sz="1000" b="1" baseline="0" dirty="0"/>
              <a:t>Key thought</a:t>
            </a:r>
            <a:r>
              <a:rPr lang="en-US" sz="1000" baseline="0" dirty="0"/>
              <a:t>: Going back to our roots helps us to understand our pedigree through God’s purpose/providence (Eph. 1).  </a:t>
            </a:r>
          </a:p>
        </p:txBody>
      </p:sp>
      <p:sp>
        <p:nvSpPr>
          <p:cNvPr id="4" name="Slide Number Placeholder 3"/>
          <p:cNvSpPr>
            <a:spLocks noGrp="1"/>
          </p:cNvSpPr>
          <p:nvPr>
            <p:ph type="sldNum" sz="quarter" idx="10"/>
          </p:nvPr>
        </p:nvSpPr>
        <p:spPr/>
        <p:txBody>
          <a:bodyPr/>
          <a:lstStyle/>
          <a:p>
            <a:fld id="{509E2C24-1099-8B48-A5D1-8E89D0F2DEB1}" type="slidenum">
              <a:rPr lang="en-US" smtClean="0"/>
              <a:t>2</a:t>
            </a:fld>
            <a:endParaRPr lang="en-US" dirty="0"/>
          </a:p>
        </p:txBody>
      </p:sp>
    </p:spTree>
    <p:extLst>
      <p:ext uri="{BB962C8B-B14F-4D97-AF65-F5344CB8AC3E}">
        <p14:creationId xmlns:p14="http://schemas.microsoft.com/office/powerpoint/2010/main" val="17298046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E33552-28B7-9F48-96EF-6F521705AA6A}" type="slidenum">
              <a:rPr lang="en-US" smtClean="0"/>
              <a:t>3</a:t>
            </a:fld>
            <a:endParaRPr lang="en-US" dirty="0"/>
          </a:p>
        </p:txBody>
      </p:sp>
    </p:spTree>
    <p:extLst>
      <p:ext uri="{BB962C8B-B14F-4D97-AF65-F5344CB8AC3E}">
        <p14:creationId xmlns:p14="http://schemas.microsoft.com/office/powerpoint/2010/main" val="2743685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0375" y="822325"/>
            <a:ext cx="6254750" cy="3519488"/>
          </a:xfrm>
        </p:spPr>
      </p:sp>
      <p:sp>
        <p:nvSpPr>
          <p:cNvPr id="3" name="Notes Placeholder 2"/>
          <p:cNvSpPr>
            <a:spLocks noGrp="1"/>
          </p:cNvSpPr>
          <p:nvPr>
            <p:ph type="body" idx="1"/>
          </p:nvPr>
        </p:nvSpPr>
        <p:spPr>
          <a:xfrm>
            <a:off x="577850" y="4464050"/>
            <a:ext cx="6019799" cy="4217988"/>
          </a:xfrm>
        </p:spPr>
        <p:txBody>
          <a:bodyPr/>
          <a:lstStyle/>
          <a:p>
            <a:pPr marL="171450" marR="0" indent="-171450" algn="l" defTabSz="914400" rtl="0" eaLnBrk="1" fontAlgn="auto" latinLnBrk="0" hangingPunct="1">
              <a:lnSpc>
                <a:spcPct val="100000"/>
              </a:lnSpc>
              <a:spcBef>
                <a:spcPts val="0"/>
              </a:spcBef>
              <a:spcAft>
                <a:spcPts val="0"/>
              </a:spcAft>
              <a:buClrTx/>
              <a:buSzTx/>
              <a:buFont typeface="Arial" charset="0"/>
              <a:buChar char="•"/>
              <a:tabLst/>
              <a:defRPr/>
            </a:pPr>
            <a:r>
              <a:rPr lang="en-US" sz="1000" dirty="0"/>
              <a:t>The first five books of the Bible make up the Pentateuch (from </a:t>
            </a:r>
            <a:r>
              <a:rPr lang="en-US" sz="1000" i="1" dirty="0"/>
              <a:t>penta, </a:t>
            </a:r>
            <a:r>
              <a:rPr lang="en-US" sz="1000" dirty="0"/>
              <a:t>the Greek word for five, and </a:t>
            </a:r>
            <a:r>
              <a:rPr lang="en-US" sz="1000" i="1" dirty="0"/>
              <a:t>teuchos</a:t>
            </a:r>
            <a:r>
              <a:rPr lang="en-US" sz="1000" dirty="0"/>
              <a:t>, which means tool).  Otherwise known as the </a:t>
            </a:r>
            <a:r>
              <a:rPr lang="en-US" sz="1000" i="1" dirty="0"/>
              <a:t>Torah - </a:t>
            </a:r>
            <a:r>
              <a:rPr lang="en-US" sz="1000" dirty="0"/>
              <a:t>Each</a:t>
            </a:r>
            <a:r>
              <a:rPr lang="en-US" sz="1000" baseline="0" dirty="0"/>
              <a:t> </a:t>
            </a:r>
            <a:r>
              <a:rPr lang="en-US" sz="1000" dirty="0"/>
              <a:t>the five books written by Moses.</a:t>
            </a:r>
            <a:r>
              <a:rPr lang="en-US" sz="1000" baseline="0" dirty="0"/>
              <a:t>  </a:t>
            </a:r>
          </a:p>
          <a:p>
            <a:endParaRPr lang="en-US" dirty="0"/>
          </a:p>
        </p:txBody>
      </p:sp>
      <p:sp>
        <p:nvSpPr>
          <p:cNvPr id="4" name="Slide Number Placeholder 3"/>
          <p:cNvSpPr>
            <a:spLocks noGrp="1"/>
          </p:cNvSpPr>
          <p:nvPr>
            <p:ph type="sldNum" sz="quarter" idx="10"/>
          </p:nvPr>
        </p:nvSpPr>
        <p:spPr/>
        <p:txBody>
          <a:bodyPr/>
          <a:lstStyle/>
          <a:p>
            <a:fld id="{6832DADE-360F-4BCF-86B2-12FF44352156}" type="slidenum">
              <a:rPr lang="en-US" smtClean="0"/>
              <a:t>4</a:t>
            </a:fld>
            <a:endParaRPr lang="en-US" dirty="0"/>
          </a:p>
        </p:txBody>
      </p:sp>
    </p:spTree>
    <p:extLst>
      <p:ext uri="{BB962C8B-B14F-4D97-AF65-F5344CB8AC3E}">
        <p14:creationId xmlns:p14="http://schemas.microsoft.com/office/powerpoint/2010/main" val="517215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5</a:t>
            </a:fld>
            <a:endParaRPr lang="en-US" dirty="0"/>
          </a:p>
        </p:txBody>
      </p:sp>
    </p:spTree>
    <p:extLst>
      <p:ext uri="{BB962C8B-B14F-4D97-AF65-F5344CB8AC3E}">
        <p14:creationId xmlns:p14="http://schemas.microsoft.com/office/powerpoint/2010/main" val="39488218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7</a:t>
            </a:fld>
            <a:endParaRPr lang="en-US" dirty="0"/>
          </a:p>
        </p:txBody>
      </p:sp>
    </p:spTree>
    <p:extLst>
      <p:ext uri="{BB962C8B-B14F-4D97-AF65-F5344CB8AC3E}">
        <p14:creationId xmlns:p14="http://schemas.microsoft.com/office/powerpoint/2010/main" val="12514467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9</a:t>
            </a:fld>
            <a:endParaRPr lang="en-US" dirty="0"/>
          </a:p>
        </p:txBody>
      </p:sp>
    </p:spTree>
    <p:extLst>
      <p:ext uri="{BB962C8B-B14F-4D97-AF65-F5344CB8AC3E}">
        <p14:creationId xmlns:p14="http://schemas.microsoft.com/office/powerpoint/2010/main" val="34519413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10</a:t>
            </a:fld>
            <a:endParaRPr lang="en-US" dirty="0"/>
          </a:p>
        </p:txBody>
      </p:sp>
    </p:spTree>
    <p:extLst>
      <p:ext uri="{BB962C8B-B14F-4D97-AF65-F5344CB8AC3E}">
        <p14:creationId xmlns:p14="http://schemas.microsoft.com/office/powerpoint/2010/main" val="17776429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09E2C24-1099-8B48-A5D1-8E89D0F2DEB1}" type="slidenum">
              <a:rPr lang="en-US" smtClean="0"/>
              <a:t>12</a:t>
            </a:fld>
            <a:endParaRPr lang="en-US" dirty="0"/>
          </a:p>
        </p:txBody>
      </p:sp>
    </p:spTree>
    <p:extLst>
      <p:ext uri="{BB962C8B-B14F-4D97-AF65-F5344CB8AC3E}">
        <p14:creationId xmlns:p14="http://schemas.microsoft.com/office/powerpoint/2010/main" val="1394124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1" y="0"/>
            <a:ext cx="12191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ctrTitle"/>
          </p:nvPr>
        </p:nvSpPr>
        <p:spPr>
          <a:xfrm>
            <a:off x="914400" y="3355848"/>
            <a:ext cx="107696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a:t>Click to edit Master title style</a:t>
            </a:r>
          </a:p>
        </p:txBody>
      </p:sp>
      <p:sp>
        <p:nvSpPr>
          <p:cNvPr id="3" name="Subtitle 2"/>
          <p:cNvSpPr>
            <a:spLocks noGrp="1"/>
          </p:cNvSpPr>
          <p:nvPr>
            <p:ph type="subTitle" idx="1"/>
          </p:nvPr>
        </p:nvSpPr>
        <p:spPr>
          <a:xfrm>
            <a:off x="914400" y="1828800"/>
            <a:ext cx="107696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a:t>Click to edit Master subtitle style</a:t>
            </a:r>
          </a:p>
        </p:txBody>
      </p:sp>
      <p:sp>
        <p:nvSpPr>
          <p:cNvPr id="4" name="Date Placeholder 3"/>
          <p:cNvSpPr>
            <a:spLocks noGrp="1"/>
          </p:cNvSpPr>
          <p:nvPr>
            <p:ph type="dt" sz="half" idx="10"/>
          </p:nvPr>
        </p:nvSpPr>
        <p:spPr/>
        <p:txBody>
          <a:bodyPr/>
          <a:lstStyle/>
          <a:p>
            <a:fld id="{B68DC431-1583-4702-B81A-832D335C0186}" type="datetimeFigureOut">
              <a:rPr lang="en-US" smtClean="0"/>
              <a:pPr/>
              <a:t>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
        <p:nvSpPr>
          <p:cNvPr id="10" name="Rectangle 9"/>
          <p:cNvSpPr/>
          <p:nvPr/>
        </p:nvSpPr>
        <p:spPr bwMode="invGray">
          <a:xfrm>
            <a:off x="0" y="5128334"/>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8798560" y="0"/>
            <a:ext cx="6096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8" name="Rectangle 7"/>
          <p:cNvSpPr/>
          <p:nvPr/>
        </p:nvSpPr>
        <p:spPr bwMode="ltGray">
          <a:xfrm>
            <a:off x="8863584" y="0"/>
            <a:ext cx="33528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Vertical Title 1"/>
          <p:cNvSpPr>
            <a:spLocks noGrp="1"/>
          </p:cNvSpPr>
          <p:nvPr>
            <p:ph type="title" orient="vert"/>
          </p:nvPr>
        </p:nvSpPr>
        <p:spPr>
          <a:xfrm>
            <a:off x="9042400" y="274641"/>
            <a:ext cx="25400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304801"/>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1/3/23</a:t>
            </a:fld>
            <a:endParaRPr lang="en-US" dirty="0"/>
          </a:p>
        </p:txBody>
      </p:sp>
      <p:sp>
        <p:nvSpPr>
          <p:cNvPr id="5" name="Footer Placeholder 4"/>
          <p:cNvSpPr>
            <a:spLocks noGrp="1"/>
          </p:cNvSpPr>
          <p:nvPr>
            <p:ph type="ftr" sz="quarter" idx="11"/>
          </p:nvPr>
        </p:nvSpPr>
        <p:spPr>
          <a:xfrm>
            <a:off x="3520796" y="6377460"/>
            <a:ext cx="5115205" cy="365125"/>
          </a:xfrm>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155448"/>
            <a:ext cx="10972800" cy="1252728"/>
          </a:xfrm>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B68DC431-1583-4702-B81A-832D335C0186}" type="datetimeFigureOut">
              <a:rPr lang="en-US" smtClean="0"/>
              <a:pPr/>
              <a:t>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12192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12" name="Rectangle 11"/>
          <p:cNvSpPr/>
          <p:nvPr/>
        </p:nvSpPr>
        <p:spPr bwMode="invGray">
          <a:xfrm>
            <a:off x="0" y="2602520"/>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1"/>
          <p:cNvSpPr>
            <a:spLocks noGrp="1"/>
          </p:cNvSpPr>
          <p:nvPr>
            <p:ph type="title"/>
          </p:nvPr>
        </p:nvSpPr>
        <p:spPr>
          <a:xfrm>
            <a:off x="999744" y="118872"/>
            <a:ext cx="10684256"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a:t>Click to edit Master title style</a:t>
            </a:r>
          </a:p>
        </p:txBody>
      </p:sp>
      <p:sp>
        <p:nvSpPr>
          <p:cNvPr id="3" name="Text Placeholder 2"/>
          <p:cNvSpPr>
            <a:spLocks noGrp="1"/>
          </p:cNvSpPr>
          <p:nvPr>
            <p:ph type="body" idx="1"/>
          </p:nvPr>
        </p:nvSpPr>
        <p:spPr>
          <a:xfrm>
            <a:off x="987552" y="1828800"/>
            <a:ext cx="10696448"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B68DC431-1583-4702-B81A-832D335C0186}" type="datetimeFigureOut">
              <a:rPr lang="en-US" smtClean="0"/>
              <a:pPr/>
              <a:t>1/3/23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609600" y="1773936"/>
            <a:ext cx="53848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6197600" y="1773936"/>
            <a:ext cx="53848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B68DC431-1583-4702-B81A-832D335C0186}" type="datetimeFigureOut">
              <a:rPr lang="en-US" smtClean="0"/>
              <a:pPr/>
              <a:t>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1698988"/>
            <a:ext cx="5386917"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4" name="Content Placeholder 3"/>
          <p:cNvSpPr>
            <a:spLocks noGrp="1"/>
          </p:cNvSpPr>
          <p:nvPr>
            <p:ph sz="half" idx="2"/>
          </p:nvPr>
        </p:nvSpPr>
        <p:spPr>
          <a:xfrm>
            <a:off x="609600" y="2449512"/>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Text Placeholder 4"/>
          <p:cNvSpPr>
            <a:spLocks noGrp="1"/>
          </p:cNvSpPr>
          <p:nvPr>
            <p:ph type="body" sz="quarter" idx="3"/>
          </p:nvPr>
        </p:nvSpPr>
        <p:spPr>
          <a:xfrm>
            <a:off x="6193368" y="1698988"/>
            <a:ext cx="5389033"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a:t>Click to edit Master text styles</a:t>
            </a:r>
          </a:p>
        </p:txBody>
      </p:sp>
      <p:sp>
        <p:nvSpPr>
          <p:cNvPr id="6" name="Content Placeholder 5"/>
          <p:cNvSpPr>
            <a:spLocks noGrp="1"/>
          </p:cNvSpPr>
          <p:nvPr>
            <p:ph sz="quarter" idx="4"/>
          </p:nvPr>
        </p:nvSpPr>
        <p:spPr>
          <a:xfrm>
            <a:off x="6193368" y="2449512"/>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B68DC431-1583-4702-B81A-832D335C0186}" type="datetimeFigureOut">
              <a:rPr lang="en-US" smtClean="0"/>
              <a:pPr/>
              <a:t>1/3/23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B68DC431-1583-4702-B81A-832D335C0186}" type="datetimeFigureOut">
              <a:rPr lang="en-US" smtClean="0"/>
              <a:pPr/>
              <a:t>1/3/23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8DC431-1583-4702-B81A-832D335C0186}" type="datetimeFigureOut">
              <a:rPr lang="en-US" smtClean="0"/>
              <a:pPr/>
              <a:t>1/3/23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F2CC1A4-3628-4009-A3B0-E0FB77C012B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3784" y="152400"/>
            <a:ext cx="3364992" cy="978408"/>
          </a:xfrm>
        </p:spPr>
        <p:txBody>
          <a:bodyPr vert="horz" lIns="73152" rIns="45720" bIns="0" rtlCol="0" anchor="b">
            <a:normAutofit/>
            <a:sp3d prstMaterial="matte"/>
          </a:bodyPr>
          <a:lstStyle>
            <a:lvl1pPr algn="l">
              <a:defRPr sz="2000" b="0"/>
            </a:lvl1pPr>
            <a:extLst/>
          </a:lstStyle>
          <a:p>
            <a:r>
              <a:rPr kumimoji="0" lang="en-US"/>
              <a:t>Click to edit Master title style</a:t>
            </a:r>
          </a:p>
        </p:txBody>
      </p:sp>
      <p:sp>
        <p:nvSpPr>
          <p:cNvPr id="3" name="Content Placeholder 2"/>
          <p:cNvSpPr>
            <a:spLocks noGrp="1"/>
          </p:cNvSpPr>
          <p:nvPr>
            <p:ph idx="1"/>
          </p:nvPr>
        </p:nvSpPr>
        <p:spPr>
          <a:xfrm>
            <a:off x="4025837" y="1743134"/>
            <a:ext cx="7894188"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2"/>
          </p:nvPr>
        </p:nvSpPr>
        <p:spPr>
          <a:xfrm>
            <a:off x="223784" y="1730018"/>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B68DC431-1583-4702-B81A-832D335C0186}" type="datetimeFigureOut">
              <a:rPr lang="en-US" smtClean="0"/>
              <a:pPr/>
              <a:t>1/3/23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F2CC1A4-3628-4009-A3B0-E0FB77C012B6}" type="slidenum">
              <a:rPr lang="en-US" smtClean="0"/>
              <a:pPr/>
              <a:t>‹#›</a:t>
            </a:fld>
            <a:endParaRPr lang="en-US" dirty="0"/>
          </a:p>
        </p:txBody>
      </p:sp>
      <p:sp>
        <p:nvSpPr>
          <p:cNvPr id="12" name="Rectangle 11"/>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9" name="Rectangle 8"/>
          <p:cNvSpPr/>
          <p:nvPr/>
        </p:nvSpPr>
        <p:spPr bwMode="invGray">
          <a:xfrm>
            <a:off x="3807649" y="0"/>
            <a:ext cx="6096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5448"/>
            <a:ext cx="3366867" cy="978408"/>
          </a:xfrm>
        </p:spPr>
        <p:txBody>
          <a:bodyPr lIns="73152" bIns="0" anchor="b">
            <a:sp3d prstMaterial="matte"/>
          </a:bodyPr>
          <a:lstStyle>
            <a:lvl1pPr algn="l">
              <a:defRPr sz="2000" b="0"/>
            </a:lvl1pPr>
            <a:extLst/>
          </a:lstStyle>
          <a:p>
            <a:r>
              <a:rPr kumimoji="0" lang="en-US"/>
              <a:t>Click to edit Master title style</a:t>
            </a:r>
          </a:p>
        </p:txBody>
      </p:sp>
      <p:sp>
        <p:nvSpPr>
          <p:cNvPr id="3" name="Picture Placeholder 2"/>
          <p:cNvSpPr>
            <a:spLocks noGrp="1"/>
          </p:cNvSpPr>
          <p:nvPr>
            <p:ph type="pic" idx="1"/>
          </p:nvPr>
        </p:nvSpPr>
        <p:spPr>
          <a:xfrm>
            <a:off x="3871741" y="1484808"/>
            <a:ext cx="8329863"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dirty="0"/>
              <a:t>Click icon to add picture</a:t>
            </a:r>
          </a:p>
        </p:txBody>
      </p:sp>
      <p:sp>
        <p:nvSpPr>
          <p:cNvPr id="4" name="Text Placeholder 3"/>
          <p:cNvSpPr>
            <a:spLocks noGrp="1"/>
          </p:cNvSpPr>
          <p:nvPr>
            <p:ph type="body" sz="half" idx="2"/>
          </p:nvPr>
        </p:nvSpPr>
        <p:spPr>
          <a:xfrm>
            <a:off x="219456" y="1728216"/>
            <a:ext cx="329184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219456" y="1170432"/>
            <a:ext cx="3364992" cy="201168"/>
          </a:xfrm>
        </p:spPr>
        <p:txBody>
          <a:bodyPr/>
          <a:lstStyle/>
          <a:p>
            <a:fld id="{B68DC431-1583-4702-B81A-832D335C0186}" type="datetimeFigureOut">
              <a:rPr lang="en-US" smtClean="0"/>
              <a:pPr/>
              <a:t>1/3/23</a:t>
            </a:fld>
            <a:endParaRPr lang="en-US" dirty="0"/>
          </a:p>
        </p:txBody>
      </p:sp>
      <p:sp>
        <p:nvSpPr>
          <p:cNvPr id="11" name="Rectangle 10"/>
          <p:cNvSpPr/>
          <p:nvPr/>
        </p:nvSpPr>
        <p:spPr>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9" name="Rectangle 8"/>
          <p:cNvSpPr/>
          <p:nvPr/>
        </p:nvSpPr>
        <p:spPr bwMode="invGray">
          <a:xfrm>
            <a:off x="3807649" y="0"/>
            <a:ext cx="6096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6" name="Footer Placeholder 5"/>
          <p:cNvSpPr>
            <a:spLocks noGrp="1"/>
          </p:cNvSpPr>
          <p:nvPr>
            <p:ph type="ftr" sz="quarter" idx="11"/>
          </p:nvPr>
        </p:nvSpPr>
        <p:spPr>
          <a:xfrm>
            <a:off x="4047744" y="1170432"/>
            <a:ext cx="6925056" cy="201168"/>
          </a:xfrm>
        </p:spPr>
        <p:txBody>
          <a:bodyPr/>
          <a:lstStyle>
            <a:lvl1pPr>
              <a:defRPr>
                <a:solidFill>
                  <a:schemeClr val="bg1">
                    <a:shade val="50000"/>
                  </a:schemeClr>
                </a:solidFill>
              </a:defRPr>
            </a:lvl1pPr>
          </a:lstStyle>
          <a:p>
            <a:endParaRPr lang="en-US" dirty="0"/>
          </a:p>
        </p:txBody>
      </p:sp>
      <p:sp>
        <p:nvSpPr>
          <p:cNvPr id="7" name="Slide Number Placeholder 6"/>
          <p:cNvSpPr>
            <a:spLocks noGrp="1"/>
          </p:cNvSpPr>
          <p:nvPr>
            <p:ph type="sldNum" sz="quarter" idx="12"/>
          </p:nvPr>
        </p:nvSpPr>
        <p:spPr>
          <a:xfrm>
            <a:off x="11119104" y="1170432"/>
            <a:ext cx="978485" cy="201168"/>
          </a:xfrm>
        </p:spPr>
        <p:txBody>
          <a:bodyPr/>
          <a:lstStyle/>
          <a:p>
            <a:fld id="{3F2CC1A4-3628-4009-A3B0-E0FB77C012B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12192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7" name="Rectangle 6"/>
          <p:cNvSpPr/>
          <p:nvPr/>
        </p:nvSpPr>
        <p:spPr bwMode="ltGray">
          <a:xfrm>
            <a:off x="1" y="1"/>
            <a:ext cx="12191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p:nvSpPr>
          <p:cNvPr id="2" name="Title Placeholder 1"/>
          <p:cNvSpPr>
            <a:spLocks noGrp="1"/>
          </p:cNvSpPr>
          <p:nvPr>
            <p:ph type="title"/>
          </p:nvPr>
        </p:nvSpPr>
        <p:spPr>
          <a:xfrm>
            <a:off x="609600" y="152400"/>
            <a:ext cx="109728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a:t>Click to edit Master title style</a:t>
            </a:r>
          </a:p>
        </p:txBody>
      </p:sp>
      <p:sp>
        <p:nvSpPr>
          <p:cNvPr id="3" name="Text Placeholder 2"/>
          <p:cNvSpPr>
            <a:spLocks noGrp="1"/>
          </p:cNvSpPr>
          <p:nvPr>
            <p:ph type="body" idx="1"/>
          </p:nvPr>
        </p:nvSpPr>
        <p:spPr>
          <a:xfrm>
            <a:off x="609600" y="1775192"/>
            <a:ext cx="10972800" cy="4625609"/>
          </a:xfrm>
          <a:prstGeom prst="rect">
            <a:avLst/>
          </a:prstGeom>
        </p:spPr>
        <p:txBody>
          <a:bodyPr vert="horz" lIns="54864" tIns="91440" rtlCol="0">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4" name="Date Placeholder 3"/>
          <p:cNvSpPr>
            <a:spLocks noGrp="1"/>
          </p:cNvSpPr>
          <p:nvPr>
            <p:ph type="dt" sz="half" idx="2"/>
          </p:nvPr>
        </p:nvSpPr>
        <p:spPr>
          <a:xfrm>
            <a:off x="609600" y="6476999"/>
            <a:ext cx="28448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B68DC431-1583-4702-B81A-832D335C0186}" type="datetimeFigureOut">
              <a:rPr lang="en-US" smtClean="0"/>
              <a:pPr/>
              <a:t>1/3/23</a:t>
            </a:fld>
            <a:endParaRPr lang="en-US" dirty="0"/>
          </a:p>
        </p:txBody>
      </p:sp>
      <p:sp>
        <p:nvSpPr>
          <p:cNvPr id="5" name="Footer Placeholder 4"/>
          <p:cNvSpPr>
            <a:spLocks noGrp="1"/>
          </p:cNvSpPr>
          <p:nvPr>
            <p:ph type="ftr" sz="quarter" idx="3"/>
          </p:nvPr>
        </p:nvSpPr>
        <p:spPr>
          <a:xfrm>
            <a:off x="3520796" y="6476999"/>
            <a:ext cx="7343625"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dirty="0"/>
          </a:p>
        </p:txBody>
      </p:sp>
      <p:sp>
        <p:nvSpPr>
          <p:cNvPr id="6" name="Slide Number Placeholder 5"/>
          <p:cNvSpPr>
            <a:spLocks noGrp="1"/>
          </p:cNvSpPr>
          <p:nvPr>
            <p:ph type="sldNum" sz="quarter" idx="4"/>
          </p:nvPr>
        </p:nvSpPr>
        <p:spPr>
          <a:xfrm>
            <a:off x="10939195" y="6476999"/>
            <a:ext cx="978485"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3F2CC1A4-3628-4009-A3B0-E0FB77C012B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Symphony of the Scriptures</a:t>
            </a:r>
          </a:p>
        </p:txBody>
      </p:sp>
      <p:sp>
        <p:nvSpPr>
          <p:cNvPr id="3" name="Subtitle 2"/>
          <p:cNvSpPr>
            <a:spLocks noGrp="1"/>
          </p:cNvSpPr>
          <p:nvPr>
            <p:ph type="subTitle" idx="1"/>
          </p:nvPr>
        </p:nvSpPr>
        <p:spPr/>
        <p:txBody>
          <a:bodyPr>
            <a:normAutofit/>
          </a:bodyPr>
          <a:lstStyle/>
          <a:p>
            <a:r>
              <a:rPr lang="en-US" sz="3200" dirty="0"/>
              <a:t>Genesis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E4B4AA-C4F9-1540-8532-D30786C0195D}"/>
              </a:ext>
            </a:extLst>
          </p:cNvPr>
          <p:cNvSpPr>
            <a:spLocks noGrp="1"/>
          </p:cNvSpPr>
          <p:nvPr>
            <p:ph type="title"/>
          </p:nvPr>
        </p:nvSpPr>
        <p:spPr/>
        <p:txBody>
          <a:bodyPr>
            <a:normAutofit/>
          </a:bodyPr>
          <a:lstStyle/>
          <a:p>
            <a:r>
              <a:rPr lang="en-US" sz="3200" dirty="0"/>
              <a:t>Who wrote the book?</a:t>
            </a:r>
          </a:p>
        </p:txBody>
      </p:sp>
      <p:sp>
        <p:nvSpPr>
          <p:cNvPr id="3" name="Content Placeholder 2">
            <a:extLst>
              <a:ext uri="{FF2B5EF4-FFF2-40B4-BE49-F238E27FC236}">
                <a16:creationId xmlns:a16="http://schemas.microsoft.com/office/drawing/2014/main" id="{FE0DFB63-8704-4449-AA89-E7D92471C1D3}"/>
              </a:ext>
            </a:extLst>
          </p:cNvPr>
          <p:cNvSpPr>
            <a:spLocks noGrp="1"/>
          </p:cNvSpPr>
          <p:nvPr>
            <p:ph idx="1"/>
          </p:nvPr>
        </p:nvSpPr>
        <p:spPr>
          <a:xfrm>
            <a:off x="228600" y="1752600"/>
            <a:ext cx="11734800" cy="4949952"/>
          </a:xfrm>
        </p:spPr>
        <p:txBody>
          <a:bodyPr>
            <a:normAutofit fontScale="70000" lnSpcReduction="20000"/>
          </a:bodyPr>
          <a:lstStyle/>
          <a:p>
            <a:pPr marL="118872" indent="0">
              <a:buNone/>
            </a:pPr>
            <a:r>
              <a:rPr lang="en-US" dirty="0"/>
              <a:t>Old Testament books seldom include a byline.  So, we look to outside sources to discover authorship.  Jewish tradition and other biblical authors name Moses, the prophet and deliverer of Israel, as the author of the entire Pentateuch—the first five books of the Old Testament. His education in the courts of Egypt (Acts 7:22) and his close communion with Yahweh—the Hebrew name for God—support this premise. Jesus Himself confirmed Moses’s authorship (John 5:45–47), as did the scribes and Pharisees of His time (Matthew 19:7; 22:24).</a:t>
            </a:r>
          </a:p>
          <a:p>
            <a:pPr marL="118872" indent="0">
              <a:buNone/>
            </a:pPr>
            <a:endParaRPr lang="en-US" dirty="0"/>
          </a:p>
          <a:p>
            <a:pPr marL="118872" indent="0">
              <a:buNone/>
            </a:pPr>
            <a:r>
              <a:rPr lang="en-US" dirty="0"/>
              <a:t>From the Hebrew word </a:t>
            </a:r>
            <a:r>
              <a:rPr lang="en-US" i="1" dirty="0"/>
              <a:t>toledoth</a:t>
            </a:r>
            <a:r>
              <a:rPr lang="en-US" dirty="0"/>
              <a:t>, the first book of the Bible is titled “Genesis” in the Septuagint, the Greek translation of the Jewish Scriptures.  The word means “beginning, origin,”¹ or generation and is a foundational theme that winds throughout the book.</a:t>
            </a:r>
          </a:p>
          <a:p>
            <a:pPr marL="118872" indent="0">
              <a:buNone/>
            </a:pPr>
            <a:endParaRPr lang="en-US" dirty="0"/>
          </a:p>
          <a:p>
            <a:pPr marL="118872" indent="0">
              <a:buNone/>
            </a:pPr>
            <a:r>
              <a:rPr lang="en-US" dirty="0"/>
              <a:t>Moses wrote Genesis for the people of Israel, whom he led out of slavery in Egypt back to the land of their forefathers. Genesis provides a history of those forefathers—their origins, their journeys, and their covenants with God.  Because the events contained in the rest of the Pentateuch are responses to the promises of God found in Genesis, such a history of God’s interaction with their ancestors would have provided encouragement and inspiration to the former slaves seeking freedom and prosperity in the Promised Land.</a:t>
            </a:r>
          </a:p>
        </p:txBody>
      </p:sp>
    </p:spTree>
    <p:extLst>
      <p:ext uri="{BB962C8B-B14F-4D97-AF65-F5344CB8AC3E}">
        <p14:creationId xmlns:p14="http://schemas.microsoft.com/office/powerpoint/2010/main" val="2314448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35841-4102-EE47-A49A-F2FA31B26D0C}"/>
              </a:ext>
            </a:extLst>
          </p:cNvPr>
          <p:cNvSpPr>
            <a:spLocks noGrp="1"/>
          </p:cNvSpPr>
          <p:nvPr>
            <p:ph type="title"/>
          </p:nvPr>
        </p:nvSpPr>
        <p:spPr/>
        <p:txBody>
          <a:bodyPr>
            <a:normAutofit/>
          </a:bodyPr>
          <a:lstStyle/>
          <a:p>
            <a:r>
              <a:rPr lang="en-US" sz="3200" dirty="0"/>
              <a:t>Where are we?</a:t>
            </a:r>
          </a:p>
        </p:txBody>
      </p:sp>
      <p:sp>
        <p:nvSpPr>
          <p:cNvPr id="3" name="Content Placeholder 2">
            <a:extLst>
              <a:ext uri="{FF2B5EF4-FFF2-40B4-BE49-F238E27FC236}">
                <a16:creationId xmlns:a16="http://schemas.microsoft.com/office/drawing/2014/main" id="{0C7F3610-482F-F748-B19E-F6ABCFBA6B53}"/>
              </a:ext>
            </a:extLst>
          </p:cNvPr>
          <p:cNvSpPr>
            <a:spLocks noGrp="1"/>
          </p:cNvSpPr>
          <p:nvPr>
            <p:ph idx="1"/>
          </p:nvPr>
        </p:nvSpPr>
        <p:spPr/>
        <p:txBody>
          <a:bodyPr>
            <a:normAutofit/>
          </a:bodyPr>
          <a:lstStyle/>
          <a:p>
            <a:pPr marL="118872" indent="0">
              <a:buNone/>
            </a:pPr>
            <a:r>
              <a:rPr lang="en-US" sz="2400" dirty="0"/>
              <a:t>The first eleven chapters of Genesis paint the early history of the human race in broad strokes.  After the great flood, the focus narrows to God’s dealings with one family living in Mesopotamia, a family headed by Abram, later called Abraham.  From the Euphrates River (in modern-day Iraq) over to what is now Syria, events move south into Canaan (modern-day Israel) and Egypt (Gen. 12-50)</a:t>
            </a:r>
          </a:p>
          <a:p>
            <a:pPr marL="118872" indent="0">
              <a:buNone/>
            </a:pPr>
            <a:endParaRPr lang="en-US" sz="2400" dirty="0"/>
          </a:p>
          <a:p>
            <a:pPr marL="118872" indent="0">
              <a:buNone/>
            </a:pPr>
            <a:r>
              <a:rPr lang="en-US" sz="2400" dirty="0"/>
              <a:t>Genesis covers the most extensive period of time in all of Scripture, longer than the other books in the Bible combined! While the ancient history recounted in the first eleven chapters gives no indication of time span, Abram’s story begins around 2091 B,C. (Genesis 12:1), and the book ends with Joseph’s death in Egypt around 1805 B.C. (50:26).  (All dates are obviously estimates)</a:t>
            </a:r>
          </a:p>
        </p:txBody>
      </p:sp>
    </p:spTree>
    <p:extLst>
      <p:ext uri="{BB962C8B-B14F-4D97-AF65-F5344CB8AC3E}">
        <p14:creationId xmlns:p14="http://schemas.microsoft.com/office/powerpoint/2010/main" val="16973037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1EFFA3-C05D-E24A-8EC7-A57677F20255}"/>
              </a:ext>
            </a:extLst>
          </p:cNvPr>
          <p:cNvSpPr>
            <a:spLocks noGrp="1"/>
          </p:cNvSpPr>
          <p:nvPr>
            <p:ph type="title"/>
          </p:nvPr>
        </p:nvSpPr>
        <p:spPr/>
        <p:txBody>
          <a:bodyPr>
            <a:normAutofit/>
          </a:bodyPr>
          <a:lstStyle/>
          <a:p>
            <a:r>
              <a:rPr lang="en-US" sz="3200" dirty="0"/>
              <a:t>Why is Genesis so important?</a:t>
            </a:r>
          </a:p>
        </p:txBody>
      </p:sp>
      <p:sp>
        <p:nvSpPr>
          <p:cNvPr id="3" name="Content Placeholder 2">
            <a:extLst>
              <a:ext uri="{FF2B5EF4-FFF2-40B4-BE49-F238E27FC236}">
                <a16:creationId xmlns:a16="http://schemas.microsoft.com/office/drawing/2014/main" id="{F35B7A82-5111-664F-8EEA-9BE7ED9FDE24}"/>
              </a:ext>
            </a:extLst>
          </p:cNvPr>
          <p:cNvSpPr>
            <a:spLocks noGrp="1"/>
          </p:cNvSpPr>
          <p:nvPr>
            <p:ph idx="1"/>
          </p:nvPr>
        </p:nvSpPr>
        <p:spPr>
          <a:xfrm>
            <a:off x="228600" y="1752600"/>
            <a:ext cx="11734800" cy="4648201"/>
          </a:xfrm>
        </p:spPr>
        <p:txBody>
          <a:bodyPr>
            <a:noAutofit/>
          </a:bodyPr>
          <a:lstStyle/>
          <a:p>
            <a:pPr marL="118872" indent="0">
              <a:buNone/>
            </a:pPr>
            <a:r>
              <a:rPr lang="en-US" sz="2400" dirty="0"/>
              <a:t>To the original readers of Genesis, the book was valued as a history of their people.  It told them the story of how God created the world and dealt with all humanity until He initiated a personal relationship with their forefather Abraham.  Genesis revealed to them the eternal promises God made to Abraham, Isaac, and Jacob—promises which extended to their descendants. It provided comfort and hope for the downtrodden Hebrews as they waited to return to their “promised land” (see Gen. 12:1-3)</a:t>
            </a:r>
          </a:p>
          <a:p>
            <a:pPr marL="118872" indent="0">
              <a:buNone/>
            </a:pPr>
            <a:endParaRPr lang="en-US" sz="2400" dirty="0"/>
          </a:p>
          <a:p>
            <a:pPr marL="118872" indent="0">
              <a:buNone/>
            </a:pPr>
            <a:r>
              <a:rPr lang="en-US" sz="2400" dirty="0"/>
              <a:t>For later readers, Genesis offers a thorough background to the rest of the Bible.  Here we learn ancient history and geography and are introduced to significant people and events found later in the Bible.  God also reveals many facets of His nature through His dealings with people.  We learn of the origin of sin, of its destructive effect on humanity, and of God’s plan to atone for that sin through a future Son of the people of Israel (Genesis 3:15; 22:18; 49:10).</a:t>
            </a:r>
          </a:p>
        </p:txBody>
      </p:sp>
    </p:spTree>
    <p:extLst>
      <p:ext uri="{BB962C8B-B14F-4D97-AF65-F5344CB8AC3E}">
        <p14:creationId xmlns:p14="http://schemas.microsoft.com/office/powerpoint/2010/main" val="4271229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46E27A-7592-6B4D-8422-3450881FC380}"/>
              </a:ext>
            </a:extLst>
          </p:cNvPr>
          <p:cNvSpPr>
            <a:spLocks noGrp="1"/>
          </p:cNvSpPr>
          <p:nvPr>
            <p:ph type="title"/>
          </p:nvPr>
        </p:nvSpPr>
        <p:spPr/>
        <p:txBody>
          <a:bodyPr>
            <a:normAutofit/>
          </a:bodyPr>
          <a:lstStyle/>
          <a:p>
            <a:r>
              <a:rPr lang="en-US" sz="3200" dirty="0"/>
              <a:t>What's the point?</a:t>
            </a:r>
          </a:p>
        </p:txBody>
      </p:sp>
      <p:sp>
        <p:nvSpPr>
          <p:cNvPr id="3" name="Content Placeholder 2">
            <a:extLst>
              <a:ext uri="{FF2B5EF4-FFF2-40B4-BE49-F238E27FC236}">
                <a16:creationId xmlns:a16="http://schemas.microsoft.com/office/drawing/2014/main" id="{A2B5B166-BD38-4E43-BA46-E21795698B86}"/>
              </a:ext>
            </a:extLst>
          </p:cNvPr>
          <p:cNvSpPr>
            <a:spLocks noGrp="1"/>
          </p:cNvSpPr>
          <p:nvPr>
            <p:ph idx="1"/>
          </p:nvPr>
        </p:nvSpPr>
        <p:spPr/>
        <p:txBody>
          <a:bodyPr>
            <a:normAutofit fontScale="92500" lnSpcReduction="20000"/>
          </a:bodyPr>
          <a:lstStyle/>
          <a:p>
            <a:pPr marL="118872" indent="0">
              <a:buNone/>
            </a:pPr>
            <a:r>
              <a:rPr lang="en-US" dirty="0"/>
              <a:t>The Bible is divided into two major parts, the Old and New Testaments.  Testament is another word for covenant.  Covenants figure prominently into the story of Genesis, for they help define God’s relationship with His people at various times.  Sin broke the perfect peace between God and humanity (Genesis 3) and instead of enjoying the blessing God intended, humanity was burdened with the curse of sin. But God established His plan for redemption and blessing through covenants, first with Abraham (Genesis 12:1–5), reaffirmed with Isaac (26:1–35), then with Jacob (28:1–22).  These promises applied to the Israelites in Egypt and to later generations. Genesis sets the stage for the rest of God’s plan to redeem the world through His Son, Jesus Christ (Acts 3:22-23).</a:t>
            </a:r>
          </a:p>
        </p:txBody>
      </p:sp>
    </p:spTree>
    <p:extLst>
      <p:ext uri="{BB962C8B-B14F-4D97-AF65-F5344CB8AC3E}">
        <p14:creationId xmlns:p14="http://schemas.microsoft.com/office/powerpoint/2010/main" val="231357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84681-4A8E-2D41-8ADD-E6CB00E4EB2E}"/>
              </a:ext>
            </a:extLst>
          </p:cNvPr>
          <p:cNvSpPr>
            <a:spLocks noGrp="1"/>
          </p:cNvSpPr>
          <p:nvPr>
            <p:ph type="title"/>
          </p:nvPr>
        </p:nvSpPr>
        <p:spPr/>
        <p:txBody>
          <a:bodyPr>
            <a:normAutofit/>
          </a:bodyPr>
          <a:lstStyle/>
          <a:p>
            <a:r>
              <a:rPr lang="en-US" sz="3200" dirty="0"/>
              <a:t>How do I apply this?</a:t>
            </a:r>
          </a:p>
        </p:txBody>
      </p:sp>
      <p:sp>
        <p:nvSpPr>
          <p:cNvPr id="3" name="Content Placeholder 2">
            <a:extLst>
              <a:ext uri="{FF2B5EF4-FFF2-40B4-BE49-F238E27FC236}">
                <a16:creationId xmlns:a16="http://schemas.microsoft.com/office/drawing/2014/main" id="{017B2788-88E8-1F44-A811-DA4544271737}"/>
              </a:ext>
            </a:extLst>
          </p:cNvPr>
          <p:cNvSpPr>
            <a:spLocks noGrp="1"/>
          </p:cNvSpPr>
          <p:nvPr>
            <p:ph idx="1"/>
          </p:nvPr>
        </p:nvSpPr>
        <p:spPr>
          <a:xfrm>
            <a:off x="304800" y="1600200"/>
            <a:ext cx="11658600" cy="5102352"/>
          </a:xfrm>
        </p:spPr>
        <p:txBody>
          <a:bodyPr>
            <a:normAutofit lnSpcReduction="10000"/>
          </a:bodyPr>
          <a:lstStyle/>
          <a:p>
            <a:pPr marL="118872" indent="0">
              <a:buNone/>
            </a:pPr>
            <a:r>
              <a:rPr lang="en-US" sz="2200" dirty="0"/>
              <a:t>It’s easy to get lost in the genealogies and accounts in Genesis without seeing the big picture.  Keep God, not just the people, in mind as you read through the book.  Consider His character (nature) qualities.  If you were an Israelite just released from slavery and reading this for the first time, would you marvel at God’s power over creation?  Or His anger over sin?  Or the way He fulfilled His promises to everyone?  Awareness of each of these characteristics should evoke worship . . . and hope (Ro. 15:4).  Remember that the Lord is strong, faithful, and just.  And His desire to bless His creation will one day be fully realized. As Paul would say: “Blessed be the God and Father of our Lord Jesus Christ, who has blessed us in Christ with every spiritual blessing in the heavenly places, 4 even as he chose us in him before the foundation of the world, that we should be holy and blameless before him. In love 5 he predestined us for adoption to himself as sons through Jesus Christ, </a:t>
            </a:r>
            <a:r>
              <a:rPr lang="en-US" sz="2200" b="1" dirty="0"/>
              <a:t>according to the purpose of his will</a:t>
            </a:r>
            <a:r>
              <a:rPr lang="en-US" sz="2200" dirty="0"/>
              <a:t>, 6 to the praise of his glorious grace, with which he has blessed us in the Beloved. 7 In him we have redemption through his blood, the forgiveness of our trespasses, according to the riches of his grace, 8 which he lavished upon us, in all wisdom and insight 9 making known to us the mystery of his will, according to his purpose, which he set forth in Christ 10 as a plan for the fullness of time, to unite all things in him, things in heaven and things on earth.” (Eph. 1:3-10).  </a:t>
            </a:r>
          </a:p>
        </p:txBody>
      </p:sp>
    </p:spTree>
    <p:extLst>
      <p:ext uri="{BB962C8B-B14F-4D97-AF65-F5344CB8AC3E}">
        <p14:creationId xmlns:p14="http://schemas.microsoft.com/office/powerpoint/2010/main" val="3487663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a:extLst>
              <a:ext uri="{FF2B5EF4-FFF2-40B4-BE49-F238E27FC236}">
                <a16:creationId xmlns:a16="http://schemas.microsoft.com/office/drawing/2014/main" id="{965D2070-6007-0C43-88CF-200C6A7F56AA}"/>
              </a:ext>
            </a:extLst>
          </p:cNvPr>
          <p:cNvCxnSpPr>
            <a:cxnSpLocks/>
          </p:cNvCxnSpPr>
          <p:nvPr/>
        </p:nvCxnSpPr>
        <p:spPr>
          <a:xfrm>
            <a:off x="1325694" y="1066800"/>
            <a:ext cx="9220200" cy="0"/>
          </a:xfrm>
          <a:prstGeom prst="line">
            <a:avLst/>
          </a:prstGeom>
          <a:ln w="57150">
            <a:solidFill>
              <a:schemeClr val="tx1"/>
            </a:solidFill>
          </a:ln>
        </p:spPr>
        <p:style>
          <a:lnRef idx="1">
            <a:schemeClr val="dk1"/>
          </a:lnRef>
          <a:fillRef idx="0">
            <a:schemeClr val="dk1"/>
          </a:fillRef>
          <a:effectRef idx="0">
            <a:schemeClr val="dk1"/>
          </a:effectRef>
          <a:fontRef idx="minor">
            <a:schemeClr val="tx1"/>
          </a:fontRef>
        </p:style>
      </p:cxnSp>
      <p:sp>
        <p:nvSpPr>
          <p:cNvPr id="8" name="TextBox 7">
            <a:extLst>
              <a:ext uri="{FF2B5EF4-FFF2-40B4-BE49-F238E27FC236}">
                <a16:creationId xmlns:a16="http://schemas.microsoft.com/office/drawing/2014/main" id="{73A09464-E831-6B46-9675-8459173748DF}"/>
              </a:ext>
            </a:extLst>
          </p:cNvPr>
          <p:cNvSpPr txBox="1"/>
          <p:nvPr/>
        </p:nvSpPr>
        <p:spPr>
          <a:xfrm>
            <a:off x="2815067" y="488055"/>
            <a:ext cx="6561861" cy="461665"/>
          </a:xfrm>
          <a:prstGeom prst="rect">
            <a:avLst/>
          </a:prstGeom>
          <a:noFill/>
        </p:spPr>
        <p:txBody>
          <a:bodyPr wrap="none" rtlCol="0">
            <a:spAutoFit/>
          </a:bodyPr>
          <a:lstStyle/>
          <a:p>
            <a:r>
              <a:rPr lang="en-US" sz="2400" b="1" dirty="0"/>
              <a:t>THE SYMMETRICAL STRUCTURE OF CREATION</a:t>
            </a:r>
          </a:p>
        </p:txBody>
      </p:sp>
      <p:sp>
        <p:nvSpPr>
          <p:cNvPr id="9" name="TextBox 8">
            <a:extLst>
              <a:ext uri="{FF2B5EF4-FFF2-40B4-BE49-F238E27FC236}">
                <a16:creationId xmlns:a16="http://schemas.microsoft.com/office/drawing/2014/main" id="{C3E6C825-34AC-EF4C-B827-503B033D635B}"/>
              </a:ext>
            </a:extLst>
          </p:cNvPr>
          <p:cNvSpPr txBox="1"/>
          <p:nvPr/>
        </p:nvSpPr>
        <p:spPr>
          <a:xfrm>
            <a:off x="2953215" y="1209925"/>
            <a:ext cx="6285567" cy="461665"/>
          </a:xfrm>
          <a:prstGeom prst="rect">
            <a:avLst/>
          </a:prstGeom>
          <a:noFill/>
        </p:spPr>
        <p:txBody>
          <a:bodyPr wrap="none" rtlCol="0">
            <a:spAutoFit/>
          </a:bodyPr>
          <a:lstStyle/>
          <a:p>
            <a:r>
              <a:rPr lang="en-US" sz="2400" dirty="0"/>
              <a:t>Incomplete and “Formless” (1:2)---Void and dark</a:t>
            </a:r>
          </a:p>
        </p:txBody>
      </p:sp>
      <p:sp>
        <p:nvSpPr>
          <p:cNvPr id="10" name="TextBox 9">
            <a:extLst>
              <a:ext uri="{FF2B5EF4-FFF2-40B4-BE49-F238E27FC236}">
                <a16:creationId xmlns:a16="http://schemas.microsoft.com/office/drawing/2014/main" id="{13BE281A-13D0-3742-AA17-BF3AAC08191E}"/>
              </a:ext>
            </a:extLst>
          </p:cNvPr>
          <p:cNvSpPr txBox="1"/>
          <p:nvPr/>
        </p:nvSpPr>
        <p:spPr>
          <a:xfrm>
            <a:off x="1219370" y="2055167"/>
            <a:ext cx="1217000" cy="461665"/>
          </a:xfrm>
          <a:prstGeom prst="rect">
            <a:avLst/>
          </a:prstGeom>
          <a:noFill/>
        </p:spPr>
        <p:txBody>
          <a:bodyPr wrap="none" rtlCol="0">
            <a:spAutoFit/>
          </a:bodyPr>
          <a:lstStyle/>
          <a:p>
            <a:r>
              <a:rPr lang="en-US" sz="2400" b="1" i="1" dirty="0"/>
              <a:t>Spheres</a:t>
            </a:r>
          </a:p>
        </p:txBody>
      </p:sp>
      <p:sp>
        <p:nvSpPr>
          <p:cNvPr id="11" name="TextBox 10">
            <a:extLst>
              <a:ext uri="{FF2B5EF4-FFF2-40B4-BE49-F238E27FC236}">
                <a16:creationId xmlns:a16="http://schemas.microsoft.com/office/drawing/2014/main" id="{223B9EAF-A15C-554C-B1A2-B9C7074CD430}"/>
              </a:ext>
            </a:extLst>
          </p:cNvPr>
          <p:cNvSpPr txBox="1"/>
          <p:nvPr/>
        </p:nvSpPr>
        <p:spPr>
          <a:xfrm>
            <a:off x="8221131" y="2040506"/>
            <a:ext cx="2035301" cy="461665"/>
          </a:xfrm>
          <a:prstGeom prst="rect">
            <a:avLst/>
          </a:prstGeom>
          <a:noFill/>
        </p:spPr>
        <p:txBody>
          <a:bodyPr wrap="none" rtlCol="0">
            <a:spAutoFit/>
          </a:bodyPr>
          <a:lstStyle/>
          <a:p>
            <a:r>
              <a:rPr lang="en-US" sz="2400" b="1" i="1" dirty="0"/>
              <a:t>Filling Sequels</a:t>
            </a:r>
          </a:p>
        </p:txBody>
      </p:sp>
      <p:sp>
        <p:nvSpPr>
          <p:cNvPr id="12" name="TextBox 11">
            <a:extLst>
              <a:ext uri="{FF2B5EF4-FFF2-40B4-BE49-F238E27FC236}">
                <a16:creationId xmlns:a16="http://schemas.microsoft.com/office/drawing/2014/main" id="{81A011AF-A06D-AF4F-BE19-BB063BDB1E51}"/>
              </a:ext>
            </a:extLst>
          </p:cNvPr>
          <p:cNvSpPr txBox="1"/>
          <p:nvPr/>
        </p:nvSpPr>
        <p:spPr>
          <a:xfrm>
            <a:off x="381000" y="2589572"/>
            <a:ext cx="3214341" cy="1015663"/>
          </a:xfrm>
          <a:prstGeom prst="rect">
            <a:avLst/>
          </a:prstGeom>
          <a:noFill/>
        </p:spPr>
        <p:txBody>
          <a:bodyPr wrap="none" rtlCol="0">
            <a:spAutoFit/>
          </a:bodyPr>
          <a:lstStyle/>
          <a:p>
            <a:r>
              <a:rPr lang="en-US" sz="2000" dirty="0"/>
              <a:t>Day 1: Light from Darkness</a:t>
            </a:r>
          </a:p>
          <a:p>
            <a:r>
              <a:rPr lang="en-US" sz="2000" dirty="0"/>
              <a:t>(light created and separated </a:t>
            </a:r>
          </a:p>
          <a:p>
            <a:r>
              <a:rPr lang="en-US" sz="2000" dirty="0"/>
              <a:t>from darkness; 1:3-5) </a:t>
            </a:r>
          </a:p>
        </p:txBody>
      </p:sp>
      <p:sp>
        <p:nvSpPr>
          <p:cNvPr id="13" name="TextBox 12">
            <a:extLst>
              <a:ext uri="{FF2B5EF4-FFF2-40B4-BE49-F238E27FC236}">
                <a16:creationId xmlns:a16="http://schemas.microsoft.com/office/drawing/2014/main" id="{078312DD-65ED-AA4B-A87E-586B180D970C}"/>
              </a:ext>
            </a:extLst>
          </p:cNvPr>
          <p:cNvSpPr txBox="1"/>
          <p:nvPr/>
        </p:nvSpPr>
        <p:spPr>
          <a:xfrm>
            <a:off x="380999" y="3690180"/>
            <a:ext cx="2893741" cy="1015663"/>
          </a:xfrm>
          <a:prstGeom prst="rect">
            <a:avLst/>
          </a:prstGeom>
          <a:noFill/>
        </p:spPr>
        <p:txBody>
          <a:bodyPr wrap="none" rtlCol="0">
            <a:spAutoFit/>
          </a:bodyPr>
          <a:lstStyle/>
          <a:p>
            <a:r>
              <a:rPr lang="en-US" sz="2000" dirty="0"/>
              <a:t>Day 2: Sky from Water</a:t>
            </a:r>
          </a:p>
          <a:p>
            <a:r>
              <a:rPr lang="en-US" sz="2000" dirty="0"/>
              <a:t>(upper waters separated </a:t>
            </a:r>
          </a:p>
          <a:p>
            <a:r>
              <a:rPr lang="en-US" sz="2000" dirty="0"/>
              <a:t>From lower waters; 1:6-8)</a:t>
            </a:r>
          </a:p>
        </p:txBody>
      </p:sp>
      <p:sp>
        <p:nvSpPr>
          <p:cNvPr id="14" name="TextBox 13">
            <a:extLst>
              <a:ext uri="{FF2B5EF4-FFF2-40B4-BE49-F238E27FC236}">
                <a16:creationId xmlns:a16="http://schemas.microsoft.com/office/drawing/2014/main" id="{10D26A57-EE45-0A4A-B030-DA32EE570681}"/>
              </a:ext>
            </a:extLst>
          </p:cNvPr>
          <p:cNvSpPr txBox="1"/>
          <p:nvPr/>
        </p:nvSpPr>
        <p:spPr>
          <a:xfrm>
            <a:off x="372011" y="4698619"/>
            <a:ext cx="2967607" cy="1015663"/>
          </a:xfrm>
          <a:prstGeom prst="rect">
            <a:avLst/>
          </a:prstGeom>
          <a:noFill/>
        </p:spPr>
        <p:txBody>
          <a:bodyPr wrap="none" rtlCol="0">
            <a:spAutoFit/>
          </a:bodyPr>
          <a:lstStyle/>
          <a:p>
            <a:r>
              <a:rPr lang="en-US" sz="2000" dirty="0"/>
              <a:t>Day 3: Seas from Dry Land</a:t>
            </a:r>
          </a:p>
          <a:p>
            <a:r>
              <a:rPr lang="en-US" sz="2000" dirty="0"/>
              <a:t>(with the land producing </a:t>
            </a:r>
          </a:p>
          <a:p>
            <a:r>
              <a:rPr lang="en-US" sz="2000" dirty="0"/>
              <a:t>Vegetation; 1:9-13)</a:t>
            </a:r>
          </a:p>
        </p:txBody>
      </p:sp>
      <p:sp>
        <p:nvSpPr>
          <p:cNvPr id="15" name="TextBox 14">
            <a:extLst>
              <a:ext uri="{FF2B5EF4-FFF2-40B4-BE49-F238E27FC236}">
                <a16:creationId xmlns:a16="http://schemas.microsoft.com/office/drawing/2014/main" id="{8A89F738-95B1-154F-A90B-E7B3833AB678}"/>
              </a:ext>
            </a:extLst>
          </p:cNvPr>
          <p:cNvSpPr txBox="1"/>
          <p:nvPr/>
        </p:nvSpPr>
        <p:spPr>
          <a:xfrm>
            <a:off x="2953214" y="5833108"/>
            <a:ext cx="5965159" cy="400110"/>
          </a:xfrm>
          <a:prstGeom prst="rect">
            <a:avLst/>
          </a:prstGeom>
          <a:noFill/>
        </p:spPr>
        <p:txBody>
          <a:bodyPr wrap="none" rtlCol="0">
            <a:spAutoFit/>
          </a:bodyPr>
          <a:lstStyle/>
          <a:p>
            <a:r>
              <a:rPr lang="en-US" sz="2000" dirty="0"/>
              <a:t>Day 7: Complete and “Very Good” --- God rested (2:1-3)</a:t>
            </a:r>
          </a:p>
        </p:txBody>
      </p:sp>
      <p:sp>
        <p:nvSpPr>
          <p:cNvPr id="16" name="TextBox 15">
            <a:extLst>
              <a:ext uri="{FF2B5EF4-FFF2-40B4-BE49-F238E27FC236}">
                <a16:creationId xmlns:a16="http://schemas.microsoft.com/office/drawing/2014/main" id="{77A42B02-462C-DB4B-ADF7-0412F22FD66A}"/>
              </a:ext>
            </a:extLst>
          </p:cNvPr>
          <p:cNvSpPr txBox="1"/>
          <p:nvPr/>
        </p:nvSpPr>
        <p:spPr>
          <a:xfrm>
            <a:off x="7833751" y="2608917"/>
            <a:ext cx="3086358" cy="1015663"/>
          </a:xfrm>
          <a:prstGeom prst="rect">
            <a:avLst/>
          </a:prstGeom>
          <a:noFill/>
        </p:spPr>
        <p:txBody>
          <a:bodyPr wrap="none" rtlCol="0">
            <a:spAutoFit/>
          </a:bodyPr>
          <a:lstStyle/>
          <a:p>
            <a:r>
              <a:rPr lang="en-US" sz="2000" dirty="0"/>
              <a:t>Day 4: Sun, Moon and Stars</a:t>
            </a:r>
          </a:p>
          <a:p>
            <a:r>
              <a:rPr lang="en-US" sz="2000" dirty="0"/>
              <a:t>(to govern day and night; </a:t>
            </a:r>
          </a:p>
          <a:p>
            <a:r>
              <a:rPr lang="en-US" sz="2000" dirty="0"/>
              <a:t>1:14-19)</a:t>
            </a:r>
          </a:p>
        </p:txBody>
      </p:sp>
      <p:sp>
        <p:nvSpPr>
          <p:cNvPr id="17" name="TextBox 16">
            <a:extLst>
              <a:ext uri="{FF2B5EF4-FFF2-40B4-BE49-F238E27FC236}">
                <a16:creationId xmlns:a16="http://schemas.microsoft.com/office/drawing/2014/main" id="{6B838535-CA39-5642-A608-89ADFF4C8C14}"/>
              </a:ext>
            </a:extLst>
          </p:cNvPr>
          <p:cNvSpPr txBox="1"/>
          <p:nvPr/>
        </p:nvSpPr>
        <p:spPr>
          <a:xfrm>
            <a:off x="7806626" y="3737578"/>
            <a:ext cx="3140603" cy="1015663"/>
          </a:xfrm>
          <a:prstGeom prst="rect">
            <a:avLst/>
          </a:prstGeom>
          <a:noFill/>
        </p:spPr>
        <p:txBody>
          <a:bodyPr wrap="none" rtlCol="0">
            <a:spAutoFit/>
          </a:bodyPr>
          <a:lstStyle/>
          <a:p>
            <a:r>
              <a:rPr lang="en-US" sz="2000" dirty="0"/>
              <a:t>Day 5: Birds and Fish</a:t>
            </a:r>
          </a:p>
          <a:p>
            <a:r>
              <a:rPr lang="en-US" sz="2000" dirty="0"/>
              <a:t>(to live in the sky and water;</a:t>
            </a:r>
          </a:p>
          <a:p>
            <a:r>
              <a:rPr lang="en-US" sz="2000" dirty="0"/>
              <a:t>1:20-23)</a:t>
            </a:r>
          </a:p>
        </p:txBody>
      </p:sp>
      <p:sp>
        <p:nvSpPr>
          <p:cNvPr id="18" name="TextBox 17">
            <a:extLst>
              <a:ext uri="{FF2B5EF4-FFF2-40B4-BE49-F238E27FC236}">
                <a16:creationId xmlns:a16="http://schemas.microsoft.com/office/drawing/2014/main" id="{BF0F9A47-B249-E941-93A1-2ED241A49D8A}"/>
              </a:ext>
            </a:extLst>
          </p:cNvPr>
          <p:cNvSpPr txBox="1"/>
          <p:nvPr/>
        </p:nvSpPr>
        <p:spPr>
          <a:xfrm>
            <a:off x="7833751" y="4785343"/>
            <a:ext cx="3398687" cy="1015663"/>
          </a:xfrm>
          <a:prstGeom prst="rect">
            <a:avLst/>
          </a:prstGeom>
          <a:noFill/>
        </p:spPr>
        <p:txBody>
          <a:bodyPr wrap="none" rtlCol="0">
            <a:spAutoFit/>
          </a:bodyPr>
          <a:lstStyle/>
          <a:p>
            <a:r>
              <a:rPr lang="en-US" sz="2000" dirty="0"/>
              <a:t>Day 6: Animals and Humans</a:t>
            </a:r>
          </a:p>
          <a:p>
            <a:r>
              <a:rPr lang="en-US" sz="2000" dirty="0"/>
              <a:t>(to live on land and eat plants; </a:t>
            </a:r>
          </a:p>
          <a:p>
            <a:r>
              <a:rPr lang="en-US" sz="2000" dirty="0"/>
              <a:t>1:24-31)</a:t>
            </a:r>
          </a:p>
        </p:txBody>
      </p:sp>
      <p:sp>
        <p:nvSpPr>
          <p:cNvPr id="19" name="TextBox 18">
            <a:extLst>
              <a:ext uri="{FF2B5EF4-FFF2-40B4-BE49-F238E27FC236}">
                <a16:creationId xmlns:a16="http://schemas.microsoft.com/office/drawing/2014/main" id="{A3968261-1FE3-2441-90A0-C0762DD7E9E3}"/>
              </a:ext>
            </a:extLst>
          </p:cNvPr>
          <p:cNvSpPr txBox="1"/>
          <p:nvPr/>
        </p:nvSpPr>
        <p:spPr>
          <a:xfrm>
            <a:off x="2781613" y="6369945"/>
            <a:ext cx="6362639" cy="338554"/>
          </a:xfrm>
          <a:prstGeom prst="rect">
            <a:avLst/>
          </a:prstGeom>
          <a:noFill/>
        </p:spPr>
        <p:txBody>
          <a:bodyPr wrap="none" rtlCol="0">
            <a:spAutoFit/>
          </a:bodyPr>
          <a:lstStyle/>
          <a:p>
            <a:r>
              <a:rPr lang="en-US" sz="1600" dirty="0"/>
              <a:t>William W. Grasham, Truth For Today Commentary, Genesis 1-22, page 39</a:t>
            </a:r>
          </a:p>
        </p:txBody>
      </p:sp>
    </p:spTree>
    <p:extLst>
      <p:ext uri="{BB962C8B-B14F-4D97-AF65-F5344CB8AC3E}">
        <p14:creationId xmlns:p14="http://schemas.microsoft.com/office/powerpoint/2010/main" val="10126748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C6A67-4DE0-264C-8EAD-393AFEA66A27}"/>
              </a:ext>
            </a:extLst>
          </p:cNvPr>
          <p:cNvSpPr>
            <a:spLocks noGrp="1"/>
          </p:cNvSpPr>
          <p:nvPr>
            <p:ph type="title"/>
          </p:nvPr>
        </p:nvSpPr>
        <p:spPr/>
        <p:txBody>
          <a:bodyPr>
            <a:normAutofit/>
          </a:bodyPr>
          <a:lstStyle/>
          <a:p>
            <a:r>
              <a:rPr lang="en-US" sz="3200" dirty="0"/>
              <a:t>About Creation (see Psa.  8:3-9)</a:t>
            </a:r>
          </a:p>
        </p:txBody>
      </p:sp>
      <p:sp>
        <p:nvSpPr>
          <p:cNvPr id="3" name="Content Placeholder 2">
            <a:extLst>
              <a:ext uri="{FF2B5EF4-FFF2-40B4-BE49-F238E27FC236}">
                <a16:creationId xmlns:a16="http://schemas.microsoft.com/office/drawing/2014/main" id="{9CFB00C7-BE8C-AC49-A444-F2397EA06557}"/>
              </a:ext>
            </a:extLst>
          </p:cNvPr>
          <p:cNvSpPr>
            <a:spLocks noGrp="1"/>
          </p:cNvSpPr>
          <p:nvPr>
            <p:ph idx="1"/>
          </p:nvPr>
        </p:nvSpPr>
        <p:spPr>
          <a:xfrm>
            <a:off x="228600" y="1600200"/>
            <a:ext cx="11734800" cy="5257800"/>
          </a:xfrm>
        </p:spPr>
        <p:txBody>
          <a:bodyPr>
            <a:normAutofit/>
          </a:bodyPr>
          <a:lstStyle/>
          <a:p>
            <a:pPr>
              <a:buFont typeface="Arial" panose="020B0604020202020204" pitchFamily="34" charset="0"/>
              <a:buChar char="•"/>
            </a:pPr>
            <a:r>
              <a:rPr lang="en-US" sz="2400" b="1" dirty="0"/>
              <a:t>Each day begins with an introduction</a:t>
            </a:r>
            <a:r>
              <a:rPr lang="en-US" sz="2400" dirty="0"/>
              <a:t>: “Then God said” (1:3, 6, 9, 14, 20, 24; see 1:11, 26, 29).  </a:t>
            </a:r>
          </a:p>
          <a:p>
            <a:pPr>
              <a:buFont typeface="Arial" panose="020B0604020202020204" pitchFamily="34" charset="0"/>
              <a:buChar char="•"/>
            </a:pPr>
            <a:r>
              <a:rPr lang="en-US" sz="2400" b="1" dirty="0"/>
              <a:t>Next, a divine command is given</a:t>
            </a:r>
            <a:r>
              <a:rPr lang="en-US" sz="2400" dirty="0"/>
              <a:t>: “Let there be”; “let it be gathered”; “let it bring forth” (1:3, 6, 9, 11, 14, 20, 24, 26).  </a:t>
            </a:r>
          </a:p>
          <a:p>
            <a:pPr>
              <a:buFont typeface="Arial" panose="020B0604020202020204" pitchFamily="34" charset="0"/>
              <a:buChar char="•"/>
            </a:pPr>
            <a:r>
              <a:rPr lang="en-US" sz="2400" b="1" dirty="0"/>
              <a:t>A report is then issued, </a:t>
            </a:r>
            <a:r>
              <a:rPr lang="en-US" sz="2400" dirty="0"/>
              <a:t>“It was so”</a:t>
            </a:r>
            <a:r>
              <a:rPr lang="en-US" sz="2400" b="1" dirty="0"/>
              <a:t> </a:t>
            </a:r>
            <a:r>
              <a:rPr lang="en-US" sz="2400" dirty="0"/>
              <a:t>(1:7, 9, 11, 15, 24, 30).</a:t>
            </a:r>
          </a:p>
          <a:p>
            <a:pPr>
              <a:buFont typeface="Arial" panose="020B0604020202020204" pitchFamily="34" charset="0"/>
              <a:buChar char="•"/>
            </a:pPr>
            <a:r>
              <a:rPr lang="en-US" sz="2400" b="1" dirty="0"/>
              <a:t>An evaluation is made of the created item</a:t>
            </a:r>
            <a:r>
              <a:rPr lang="en-US" sz="2400" dirty="0"/>
              <a:t>, such as “God saw that it was good” 1:4, 10, 12, 18, 21, 25, 31).  </a:t>
            </a:r>
          </a:p>
          <a:p>
            <a:pPr>
              <a:buFont typeface="Arial" panose="020B0604020202020204" pitchFamily="34" charset="0"/>
              <a:buChar char="•"/>
            </a:pPr>
            <a:r>
              <a:rPr lang="en-US" sz="2400" b="1" dirty="0"/>
              <a:t>Finally, a time sequence is presented, </a:t>
            </a:r>
            <a:r>
              <a:rPr lang="en-US" sz="2400" dirty="0"/>
              <a:t>including “evening” and “morning” (1:5, 8, 13, 19, 23, 31).  </a:t>
            </a:r>
            <a:endParaRPr lang="en-US" sz="2400" b="1" dirty="0"/>
          </a:p>
        </p:txBody>
      </p:sp>
      <p:sp>
        <p:nvSpPr>
          <p:cNvPr id="4" name="TextBox 3">
            <a:extLst>
              <a:ext uri="{FF2B5EF4-FFF2-40B4-BE49-F238E27FC236}">
                <a16:creationId xmlns:a16="http://schemas.microsoft.com/office/drawing/2014/main" id="{7B995F2F-4C93-454D-91E3-52D592EEDD7B}"/>
              </a:ext>
            </a:extLst>
          </p:cNvPr>
          <p:cNvSpPr txBox="1"/>
          <p:nvPr/>
        </p:nvSpPr>
        <p:spPr>
          <a:xfrm>
            <a:off x="646771" y="5283820"/>
            <a:ext cx="10935629" cy="1444752"/>
          </a:xfrm>
          <a:prstGeom prst="rect">
            <a:avLst/>
          </a:prstGeom>
          <a:solidFill>
            <a:schemeClr val="accent1"/>
          </a:solidFill>
        </p:spPr>
        <p:txBody>
          <a:bodyPr wrap="square" rtlCol="0">
            <a:spAutoFit/>
          </a:bodyPr>
          <a:lstStyle/>
          <a:p>
            <a:r>
              <a:rPr lang="en-US" sz="2200" b="1" dirty="0"/>
              <a:t>“The account of the creation in Genesis is orderly and contains a recurring pattern that provides balanced  structure for the whole.  While the author was not writing poetry, he used a common Hebrew literary technique, representation, in describing the six days of creation”  </a:t>
            </a:r>
            <a:r>
              <a:rPr lang="en-US" sz="2200" dirty="0"/>
              <a:t>--- William W. Grasham, Ibid, paged 39</a:t>
            </a:r>
          </a:p>
        </p:txBody>
      </p:sp>
    </p:spTree>
    <p:extLst>
      <p:ext uri="{BB962C8B-B14F-4D97-AF65-F5344CB8AC3E}">
        <p14:creationId xmlns:p14="http://schemas.microsoft.com/office/powerpoint/2010/main" val="1634487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0120E8-0C7B-494B-8F9F-69FC94831753}"/>
              </a:ext>
            </a:extLst>
          </p:cNvPr>
          <p:cNvSpPr>
            <a:spLocks noGrp="1"/>
          </p:cNvSpPr>
          <p:nvPr>
            <p:ph idx="4294967295"/>
          </p:nvPr>
        </p:nvSpPr>
        <p:spPr>
          <a:xfrm>
            <a:off x="152400" y="762000"/>
            <a:ext cx="11353800" cy="5638800"/>
          </a:xfrm>
        </p:spPr>
        <p:txBody>
          <a:bodyPr>
            <a:normAutofit/>
          </a:bodyPr>
          <a:lstStyle/>
          <a:p>
            <a:pPr marL="118872" indent="0">
              <a:buNone/>
            </a:pPr>
            <a:r>
              <a:rPr lang="en-US" sz="2000" dirty="0"/>
              <a:t>I. Entrance of sin on earth, Chapters 1-11</a:t>
            </a:r>
          </a:p>
          <a:p>
            <a:pPr marL="118872" indent="0">
              <a:buNone/>
            </a:pPr>
            <a:r>
              <a:rPr lang="en-US" sz="2000" dirty="0"/>
              <a:t>    A. CREATION, Chapters 1, 2</a:t>
            </a:r>
          </a:p>
          <a:p>
            <a:pPr marL="118872" indent="0">
              <a:buNone/>
            </a:pPr>
            <a:r>
              <a:rPr lang="en-US" sz="2000" dirty="0"/>
              <a:t>          1. “Create” (bara) occurs only 3 times, vv. 1, 21, 27</a:t>
            </a:r>
          </a:p>
          <a:p>
            <a:pPr marL="118872" indent="0">
              <a:buNone/>
            </a:pPr>
            <a:r>
              <a:rPr lang="en-US" sz="2000" dirty="0"/>
              <a:t>                a.  First Day — light, Gen 1:3-5</a:t>
            </a:r>
          </a:p>
          <a:p>
            <a:pPr marL="118872" indent="0">
              <a:buNone/>
            </a:pPr>
            <a:r>
              <a:rPr lang="en-US" sz="2000" dirty="0"/>
              <a:t>                b. Second Day — air spaces (firmament), Gen 1:6-8</a:t>
            </a:r>
          </a:p>
          <a:p>
            <a:pPr marL="118872" indent="0">
              <a:buNone/>
            </a:pPr>
            <a:r>
              <a:rPr lang="en-US" sz="2000" dirty="0"/>
              <a:t>                c. Third Day — dry land appears and plant life, Gen 1:9-13</a:t>
            </a:r>
          </a:p>
          <a:p>
            <a:pPr marL="118872" indent="0">
              <a:buNone/>
            </a:pPr>
            <a:r>
              <a:rPr lang="en-US" sz="2000" dirty="0"/>
              <a:t>                d. Fourth Day — sun, moon, stars appear, Gen 1:14-19</a:t>
            </a:r>
          </a:p>
          <a:p>
            <a:pPr marL="118872" indent="0">
              <a:buNone/>
            </a:pPr>
            <a:r>
              <a:rPr lang="en-US" sz="2000" dirty="0"/>
              <a:t>                e. Fifth Day — animal life (biology), Gen 1:20-23</a:t>
            </a:r>
          </a:p>
          <a:p>
            <a:pPr marL="118872" indent="0">
              <a:buNone/>
            </a:pPr>
            <a:r>
              <a:rPr lang="en-US" sz="2000" dirty="0"/>
              <a:t>                 f. Sixth Day — fertility of creation and creation of man, Gen 1:24-31</a:t>
            </a:r>
          </a:p>
          <a:p>
            <a:pPr marL="118872" indent="0">
              <a:buNone/>
            </a:pPr>
            <a:r>
              <a:rPr lang="en-US" sz="2000" dirty="0"/>
              <a:t>                g. Seventh Day — sabbath, Gen 2:1-3</a:t>
            </a:r>
          </a:p>
          <a:p>
            <a:pPr marL="118872" indent="0">
              <a:buNone/>
            </a:pPr>
            <a:r>
              <a:rPr lang="en-US" sz="2000" dirty="0"/>
              <a:t>     B.  The creation of man/woman, Gen 2:4-25</a:t>
            </a:r>
          </a:p>
          <a:p>
            <a:pPr marL="118872" indent="0">
              <a:buNone/>
            </a:pPr>
            <a:r>
              <a:rPr lang="en-US" sz="2000" dirty="0"/>
              <a:t>     C.  The fall of man </a:t>
            </a:r>
            <a:br>
              <a:rPr lang="en-US" sz="2000" dirty="0"/>
            </a:br>
            <a:r>
              <a:rPr lang="en-US" sz="2000" dirty="0"/>
              <a:t>            1.  Adam &amp; Eve, Chapter 3</a:t>
            </a:r>
            <a:br>
              <a:rPr lang="en-US" sz="2000" dirty="0"/>
            </a:br>
            <a:r>
              <a:rPr lang="en-US" sz="2000" dirty="0"/>
              <a:t>            2.  Cain &amp; Abel, Chapter 4</a:t>
            </a:r>
          </a:p>
          <a:p>
            <a:pPr marL="118872" indent="0">
              <a:buNone/>
            </a:pPr>
            <a:r>
              <a:rPr lang="en-US" sz="2000" dirty="0"/>
              <a:t>     D.  FLOOD, Chapters 5-9</a:t>
            </a:r>
          </a:p>
          <a:p>
            <a:pPr marL="118872" indent="0">
              <a:buNone/>
            </a:pPr>
            <a:r>
              <a:rPr lang="en-US" sz="2000" dirty="0"/>
              <a:t>     E.  TOWER of BABEL and confusion of tongues, Chapters 10, 11I</a:t>
            </a:r>
          </a:p>
          <a:p>
            <a:pPr marL="118872" indent="0">
              <a:buNone/>
            </a:pPr>
            <a:r>
              <a:rPr lang="en-US" sz="2000" dirty="0"/>
              <a:t>II. Preparation for the coming of the Redeemer of all mankind, Chapters 12-50</a:t>
            </a:r>
          </a:p>
          <a:p>
            <a:pPr marL="118872" indent="0">
              <a:buNone/>
            </a:pPr>
            <a:r>
              <a:rPr lang="en-US" sz="2000" dirty="0"/>
              <a:t>     A. ABRAHAM (faith), Chapters 12-23</a:t>
            </a:r>
          </a:p>
        </p:txBody>
      </p:sp>
      <p:sp>
        <p:nvSpPr>
          <p:cNvPr id="2" name="Title 1">
            <a:extLst>
              <a:ext uri="{FF2B5EF4-FFF2-40B4-BE49-F238E27FC236}">
                <a16:creationId xmlns:a16="http://schemas.microsoft.com/office/drawing/2014/main" id="{D4D93DC2-60A4-FC47-A992-E3DFC04F7360}"/>
              </a:ext>
            </a:extLst>
          </p:cNvPr>
          <p:cNvSpPr>
            <a:spLocks noGrp="1"/>
          </p:cNvSpPr>
          <p:nvPr>
            <p:ph type="title" idx="4294967295"/>
          </p:nvPr>
        </p:nvSpPr>
        <p:spPr>
          <a:xfrm>
            <a:off x="0" y="155575"/>
            <a:ext cx="10972800" cy="606425"/>
          </a:xfrm>
        </p:spPr>
        <p:txBody>
          <a:bodyPr>
            <a:normAutofit/>
          </a:bodyPr>
          <a:lstStyle/>
          <a:p>
            <a:r>
              <a:rPr lang="en-US" sz="2800" dirty="0">
                <a:solidFill>
                  <a:schemeClr val="tx1"/>
                </a:solidFill>
              </a:rPr>
              <a:t>Brief Outline</a:t>
            </a:r>
          </a:p>
        </p:txBody>
      </p:sp>
    </p:spTree>
    <p:extLst>
      <p:ext uri="{BB962C8B-B14F-4D97-AF65-F5344CB8AC3E}">
        <p14:creationId xmlns:p14="http://schemas.microsoft.com/office/powerpoint/2010/main" val="34218357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0120E8-0C7B-494B-8F9F-69FC94831753}"/>
              </a:ext>
            </a:extLst>
          </p:cNvPr>
          <p:cNvSpPr>
            <a:spLocks noGrp="1"/>
          </p:cNvSpPr>
          <p:nvPr>
            <p:ph idx="4294967295"/>
          </p:nvPr>
        </p:nvSpPr>
        <p:spPr>
          <a:xfrm>
            <a:off x="0" y="152400"/>
            <a:ext cx="12192000" cy="6857999"/>
          </a:xfrm>
        </p:spPr>
        <p:txBody>
          <a:bodyPr>
            <a:noAutofit/>
          </a:bodyPr>
          <a:lstStyle/>
          <a:p>
            <a:pPr marL="118872" indent="0">
              <a:buNone/>
            </a:pPr>
            <a:r>
              <a:rPr lang="en-US" sz="2000" dirty="0"/>
              <a:t>A. ABRAHAM (faith), Chapters 12-23</a:t>
            </a:r>
            <a:br>
              <a:rPr lang="en-US" sz="2000" dirty="0"/>
            </a:br>
            <a:r>
              <a:rPr lang="en-US" sz="2000" dirty="0"/>
              <a:t>    .1.  God’s call and promise to Abram — his response by lapse of faith, Gen 12</a:t>
            </a:r>
          </a:p>
          <a:p>
            <a:pPr marL="118872" indent="0">
              <a:buNone/>
            </a:pPr>
            <a:r>
              <a:rPr lang="en-US" sz="2000" dirty="0"/>
              <a:t>     2. Abram returns to land from Egypt — separates from Lot — God then appears the third time to Abram, </a:t>
            </a:r>
            <a:br>
              <a:rPr lang="en-US" sz="2000" dirty="0"/>
            </a:br>
            <a:r>
              <a:rPr lang="en-US" sz="2000" dirty="0"/>
              <a:t>          Gen . 13</a:t>
            </a:r>
          </a:p>
          <a:p>
            <a:pPr marL="118872" indent="0">
              <a:buNone/>
            </a:pPr>
            <a:r>
              <a:rPr lang="en-US" sz="2000" dirty="0"/>
              <a:t>     3. First war — Abram delivers Lot; first priest — Abram blessed by Melchizedek, Gen 14</a:t>
            </a:r>
          </a:p>
          <a:p>
            <a:pPr marL="118872" indent="0">
              <a:buNone/>
            </a:pPr>
            <a:r>
              <a:rPr lang="en-US" sz="2000" dirty="0"/>
              <a:t>     4. God reveals Himself more completely to Abram — reaffirms His promises, Gen 15</a:t>
            </a:r>
          </a:p>
          <a:p>
            <a:pPr marL="118872" indent="0">
              <a:buNone/>
            </a:pPr>
            <a:r>
              <a:rPr lang="en-US" sz="2000" dirty="0"/>
              <a:t>     5. Unbelief of Sarai and Abram — birth of Ishmael, Gen 1</a:t>
            </a:r>
          </a:p>
          <a:p>
            <a:pPr marL="118872" indent="0">
              <a:buNone/>
            </a:pPr>
            <a:r>
              <a:rPr lang="en-US" sz="2000" dirty="0"/>
              <a:t>     6. God makes covenant with Abraham (Abram becomes Abraham) — confirms promise to Abraham about a </a:t>
            </a:r>
            <a:br>
              <a:rPr lang="en-US" sz="2000" dirty="0"/>
            </a:br>
            <a:r>
              <a:rPr lang="en-US" sz="2000" dirty="0"/>
              <a:t>          son, Gen 17</a:t>
            </a:r>
          </a:p>
          <a:p>
            <a:pPr marL="118872" indent="0">
              <a:buNone/>
            </a:pPr>
            <a:r>
              <a:rPr lang="en-US" sz="2000" dirty="0"/>
              <a:t>     7. God reveals coming destruction of Sodom to Abraham — Abraham intercedes on behalf of inhabitants, </a:t>
            </a:r>
            <a:br>
              <a:rPr lang="en-US" sz="2000" dirty="0"/>
            </a:br>
            <a:r>
              <a:rPr lang="en-US" sz="2000" dirty="0"/>
              <a:t>          Gen. 18</a:t>
            </a:r>
            <a:br>
              <a:rPr lang="en-US" sz="2000" dirty="0"/>
            </a:br>
            <a:r>
              <a:rPr lang="en-US" sz="2000" dirty="0"/>
              <a:t>     8. Angels warn Lot — Lot leaves Sodom — God destroys cities of the plain, Gen 19</a:t>
            </a:r>
          </a:p>
          <a:p>
            <a:pPr marL="118872" indent="0">
              <a:buNone/>
            </a:pPr>
            <a:r>
              <a:rPr lang="en-US" sz="2000" dirty="0"/>
              <a:t>     9. Abraham repeats sin at Gerar about relationship of Sarah, Gen 20</a:t>
            </a:r>
            <a:br>
              <a:rPr lang="en-US" sz="2000" dirty="0"/>
            </a:br>
            <a:r>
              <a:rPr lang="en-US" sz="2000" dirty="0"/>
              <a:t>   10. Birth of Isaac — Hagar and Ishmael cast out — Abraham at Beer-sheba, Gen 21</a:t>
            </a:r>
          </a:p>
          <a:p>
            <a:pPr marL="118872" indent="0">
              <a:buNone/>
            </a:pPr>
            <a:r>
              <a:rPr lang="en-US" sz="2000" dirty="0"/>
              <a:t>    11. God commands Abraham to offer Isaac — restrains him — reconfirms covenant with Abraham, Gen. 22</a:t>
            </a:r>
            <a:br>
              <a:rPr lang="en-US" sz="2000" dirty="0"/>
            </a:br>
            <a:r>
              <a:rPr lang="en-US" sz="2000" dirty="0"/>
              <a:t>    12. Death of Sarah — Abraham purchases Machpelah cave for burial place, Gen 23</a:t>
            </a:r>
          </a:p>
          <a:p>
            <a:pPr marL="118872" indent="0">
              <a:buNone/>
            </a:pPr>
            <a:r>
              <a:rPr lang="en-US" sz="2000" dirty="0"/>
              <a:t>B. ISAAC (the beloved son), Chapters 24-26   </a:t>
            </a:r>
          </a:p>
          <a:p>
            <a:pPr marL="118872" indent="0">
              <a:buNone/>
            </a:pPr>
            <a:r>
              <a:rPr lang="en-US" sz="2000" dirty="0"/>
              <a:t>     1. Abraham sends servant for bride for Isaac — Rebekah returns with him — becomes Isaac’s bride, Gen 24</a:t>
            </a:r>
          </a:p>
          <a:p>
            <a:pPr marL="118872" indent="0">
              <a:buNone/>
            </a:pPr>
            <a:r>
              <a:rPr lang="en-US" sz="2000" dirty="0"/>
              <a:t>     2. Death of Abraham — birth of Esau and Jacob (twins) to Isaac and Rebekah — Esau sells birthright to Jacob, </a:t>
            </a:r>
            <a:br>
              <a:rPr lang="en-US" sz="2000" dirty="0"/>
            </a:br>
            <a:r>
              <a:rPr lang="en-US" sz="2000" dirty="0"/>
              <a:t>          Gen  25</a:t>
            </a:r>
          </a:p>
          <a:p>
            <a:pPr marL="118872" indent="0">
              <a:buNone/>
            </a:pPr>
            <a:r>
              <a:rPr lang="en-US" sz="2000" dirty="0"/>
              <a:t>     3. God confirms covenant — Isaac misrepresents relationship with Rebekah — Isaac digs well in Gerar, Gen 26</a:t>
            </a:r>
          </a:p>
        </p:txBody>
      </p:sp>
    </p:spTree>
    <p:extLst>
      <p:ext uri="{BB962C8B-B14F-4D97-AF65-F5344CB8AC3E}">
        <p14:creationId xmlns:p14="http://schemas.microsoft.com/office/powerpoint/2010/main" val="34813215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0120E8-0C7B-494B-8F9F-69FC94831753}"/>
              </a:ext>
            </a:extLst>
          </p:cNvPr>
          <p:cNvSpPr>
            <a:spLocks noGrp="1"/>
          </p:cNvSpPr>
          <p:nvPr>
            <p:ph idx="4294967295"/>
          </p:nvPr>
        </p:nvSpPr>
        <p:spPr>
          <a:xfrm>
            <a:off x="0" y="0"/>
            <a:ext cx="12192000" cy="7010399"/>
          </a:xfrm>
        </p:spPr>
        <p:txBody>
          <a:bodyPr>
            <a:noAutofit/>
          </a:bodyPr>
          <a:lstStyle/>
          <a:p>
            <a:pPr marL="118872" indent="0">
              <a:buNone/>
            </a:pPr>
            <a:r>
              <a:rPr lang="en-US" sz="2000" dirty="0"/>
              <a:t>     C. JACOB (“Whom the Lord loveth He chasteneth”), Chapters 27-36</a:t>
            </a:r>
          </a:p>
          <a:p>
            <a:pPr marL="118872" indent="0">
              <a:buNone/>
            </a:pPr>
            <a:r>
              <a:rPr lang="en-US" sz="2000" dirty="0"/>
              <a:t>           1. Jacob and Rebekah connive to get blessing intended for Esau, Gen 27</a:t>
            </a:r>
          </a:p>
          <a:p>
            <a:pPr marL="118872" indent="0">
              <a:buNone/>
            </a:pPr>
            <a:r>
              <a:rPr lang="en-US" sz="2000" dirty="0"/>
              <a:t>           2. Jacob leaves home — at Bethel God appears to him — confirms Abrahamic covenant, Gen 28</a:t>
            </a:r>
          </a:p>
          <a:p>
            <a:pPr marL="118872" indent="0">
              <a:buNone/>
            </a:pPr>
            <a:r>
              <a:rPr lang="en-US" sz="2000" dirty="0"/>
              <a:t>           3. Jacob arrives in Haran — meets Rachel and Uncle Laban — serves for Rachel — deceived into marrying </a:t>
            </a:r>
            <a:br>
              <a:rPr lang="en-US" sz="2000" dirty="0"/>
            </a:br>
            <a:r>
              <a:rPr lang="en-US" sz="2000" dirty="0"/>
              <a:t>                Leah, Gen 29</a:t>
            </a:r>
          </a:p>
          <a:p>
            <a:pPr marL="118872" indent="0">
              <a:buNone/>
            </a:pPr>
            <a:r>
              <a:rPr lang="en-US" sz="2000" dirty="0"/>
              <a:t>            4. Birth of sons of Jacob — Jacob prepares to leave Laban — Jacob’s bargain pays off, Gen 30</a:t>
            </a:r>
          </a:p>
          <a:p>
            <a:pPr marL="118872" indent="0">
              <a:buNone/>
            </a:pPr>
            <a:r>
              <a:rPr lang="en-US" sz="2000" dirty="0"/>
              <a:t>            5. Jacob flees from Haran — Laban overtakes him — Jacob and Laban make Mizpah covenant, Gen 31</a:t>
            </a:r>
          </a:p>
          <a:p>
            <a:pPr marL="118872" indent="0">
              <a:buNone/>
            </a:pPr>
            <a:r>
              <a:rPr lang="en-US" sz="2000" dirty="0"/>
              <a:t>            6. Crisis in life of Jacob: at Peniel a Man wrestles with him — Jacob’s name changed to Israel, Gen 32</a:t>
            </a:r>
          </a:p>
          <a:p>
            <a:pPr marL="118872" indent="0">
              <a:buNone/>
            </a:pPr>
            <a:r>
              <a:rPr lang="en-US" sz="2000" dirty="0"/>
              <a:t>            7. Jacob meets Esau — Jacob journeys to Shalem, Gen 33</a:t>
            </a:r>
          </a:p>
          <a:p>
            <a:pPr marL="118872" indent="0">
              <a:buNone/>
            </a:pPr>
            <a:r>
              <a:rPr lang="en-US" sz="2000" dirty="0"/>
              <a:t>            8. Scandal in Jacob’s family: Dinah defiled — brothers avenge by slaying men of Hamor, Gen 34</a:t>
            </a:r>
          </a:p>
          <a:p>
            <a:pPr marL="118872" indent="0">
              <a:buNone/>
            </a:pPr>
            <a:r>
              <a:rPr lang="en-US" sz="2000" dirty="0"/>
              <a:t>            9. Jacob returns to Bethel — Rachel dies at Bethlehem — Isaac dies at Hebron, Gen 35</a:t>
            </a:r>
          </a:p>
          <a:p>
            <a:pPr marL="118872" indent="0">
              <a:buNone/>
            </a:pPr>
            <a:r>
              <a:rPr lang="en-US" sz="2000" dirty="0"/>
              <a:t>           10. Family of Esau which becomes nation of Edom, Gen 36</a:t>
            </a:r>
          </a:p>
          <a:p>
            <a:pPr marL="118872" indent="0">
              <a:buNone/>
            </a:pPr>
            <a:r>
              <a:rPr lang="en-US" sz="2000" dirty="0"/>
              <a:t>     D. JOSEPH (suffering and glory), Chapters 37-50</a:t>
            </a:r>
          </a:p>
          <a:p>
            <a:pPr marL="118872" indent="0">
              <a:buNone/>
            </a:pPr>
            <a:r>
              <a:rPr lang="en-US" sz="2000" dirty="0"/>
              <a:t>             1. Jacob dwells in Canaan — Joseph sold into slavery, Gen 37</a:t>
            </a:r>
          </a:p>
          <a:p>
            <a:pPr marL="118872" indent="0">
              <a:buNone/>
            </a:pPr>
            <a:r>
              <a:rPr lang="en-US" sz="2000" dirty="0"/>
              <a:t>             2. Sin and shame of Judah, Gen 38</a:t>
            </a:r>
          </a:p>
          <a:p>
            <a:pPr marL="118872" indent="0">
              <a:buNone/>
            </a:pPr>
            <a:r>
              <a:rPr lang="en-US" sz="2000" dirty="0"/>
              <a:t>             3. Humiliation in Egypt, Gen 39, 40</a:t>
            </a:r>
            <a:br>
              <a:rPr lang="en-US" sz="2000" dirty="0"/>
            </a:br>
            <a:r>
              <a:rPr lang="en-US" sz="2000" dirty="0"/>
              <a:t>                  a. Overseer in house of Potiphar — tempted then framed by wife of Potiphar — imprisoned, Gen 39</a:t>
            </a:r>
          </a:p>
          <a:p>
            <a:pPr marL="118872" indent="0">
              <a:buNone/>
            </a:pPr>
            <a:r>
              <a:rPr lang="en-US" sz="2000" dirty="0"/>
              <a:t>                  b. Joseph in prison interprets dreams of baker and butler, Gen 40</a:t>
            </a:r>
          </a:p>
          <a:p>
            <a:pPr marL="118872" indent="0">
              <a:buNone/>
            </a:pPr>
            <a:r>
              <a:rPr lang="en-US" sz="2000" dirty="0"/>
              <a:t>              4. Exaltation in Egypt, Gen 41-48</a:t>
            </a:r>
          </a:p>
          <a:p>
            <a:pPr marL="118872" indent="0">
              <a:buNone/>
            </a:pPr>
            <a:r>
              <a:rPr lang="en-US" sz="2000" dirty="0"/>
              <a:t>                   a. Joseph interprets dreams of Pharaoh — made overseer of Egypt </a:t>
            </a:r>
          </a:p>
          <a:p>
            <a:pPr marL="118872" indent="0">
              <a:buNone/>
            </a:pPr>
            <a:r>
              <a:rPr lang="en-US" sz="2000" dirty="0"/>
              <a:t>                   b. Jacob sends 10 sons to Egypt for corn — audience with Joseph — leave Simeon as hostage — return </a:t>
            </a:r>
            <a:br>
              <a:rPr lang="en-US" sz="2000" dirty="0"/>
            </a:br>
            <a:r>
              <a:rPr lang="en-US" sz="2000" dirty="0"/>
              <a:t>                        home with corn and refunded money, Gen 42</a:t>
            </a:r>
          </a:p>
          <a:p>
            <a:pPr marL="118872" indent="0">
              <a:buNone/>
            </a:pPr>
            <a:endParaRPr lang="en-US" sz="2000" dirty="0"/>
          </a:p>
          <a:p>
            <a:pPr marL="118872" indent="0">
              <a:buNone/>
            </a:pPr>
            <a:endParaRPr lang="en-US" sz="2000" dirty="0"/>
          </a:p>
          <a:p>
            <a:pPr marL="118872" indent="0">
              <a:buNone/>
            </a:pPr>
            <a:endParaRPr lang="en-US" sz="2000" dirty="0"/>
          </a:p>
          <a:p>
            <a:pPr marL="118872" indent="0">
              <a:buNone/>
            </a:pPr>
            <a:endParaRPr lang="en-US" sz="2000" dirty="0"/>
          </a:p>
        </p:txBody>
      </p:sp>
    </p:spTree>
    <p:extLst>
      <p:ext uri="{BB962C8B-B14F-4D97-AF65-F5344CB8AC3E}">
        <p14:creationId xmlns:p14="http://schemas.microsoft.com/office/powerpoint/2010/main" val="19150395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Genesis</a:t>
            </a:r>
          </a:p>
        </p:txBody>
      </p:sp>
      <p:sp>
        <p:nvSpPr>
          <p:cNvPr id="3" name="Content Placeholder 2"/>
          <p:cNvSpPr>
            <a:spLocks noGrp="1"/>
          </p:cNvSpPr>
          <p:nvPr>
            <p:ph idx="1"/>
          </p:nvPr>
        </p:nvSpPr>
        <p:spPr>
          <a:xfrm>
            <a:off x="2286000" y="1447801"/>
            <a:ext cx="8229600" cy="5082809"/>
          </a:xfrm>
        </p:spPr>
        <p:txBody>
          <a:bodyPr/>
          <a:lstStyle/>
          <a:p>
            <a:pPr>
              <a:buNone/>
            </a:pPr>
            <a:r>
              <a:rPr lang="en-US" dirty="0"/>
              <a:t>	    </a:t>
            </a:r>
            <a:r>
              <a:rPr lang="en-US" sz="2400" b="1" dirty="0"/>
              <a:t> </a:t>
            </a:r>
            <a:endParaRPr lang="en-US" sz="1800" b="1" dirty="0"/>
          </a:p>
        </p:txBody>
      </p:sp>
      <p:sp>
        <p:nvSpPr>
          <p:cNvPr id="133" name="Footer Placeholder 132"/>
          <p:cNvSpPr>
            <a:spLocks noGrp="1"/>
          </p:cNvSpPr>
          <p:nvPr>
            <p:ph type="ftr" sz="quarter" idx="11"/>
          </p:nvPr>
        </p:nvSpPr>
        <p:spPr/>
        <p:txBody>
          <a:bodyPr/>
          <a:lstStyle/>
          <a:p>
            <a:r>
              <a:rPr lang="en-US" sz="1050" dirty="0"/>
              <a:t>                                                         From God's Masterwork - Swindoll</a:t>
            </a:r>
          </a:p>
        </p:txBody>
      </p:sp>
      <p:cxnSp>
        <p:nvCxnSpPr>
          <p:cNvPr id="5" name="Straight Connector 4"/>
          <p:cNvCxnSpPr/>
          <p:nvPr/>
        </p:nvCxnSpPr>
        <p:spPr>
          <a:xfrm rot="5400000">
            <a:off x="1828800" y="2209800"/>
            <a:ext cx="1676400"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9677403" y="2209800"/>
            <a:ext cx="1523997"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590800" y="3124200"/>
            <a:ext cx="3810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5400000">
            <a:off x="914400" y="4800600"/>
            <a:ext cx="3276600" cy="762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524000" y="3581400"/>
            <a:ext cx="4876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8648700" y="4762500"/>
            <a:ext cx="34290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2590800" y="6477000"/>
            <a:ext cx="77724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1524000" y="3962400"/>
            <a:ext cx="48768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524000" y="4343400"/>
            <a:ext cx="4876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1524000" y="4724400"/>
            <a:ext cx="4876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524000" y="5867400"/>
            <a:ext cx="88392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75" name="TextBox 74"/>
          <p:cNvSpPr txBox="1"/>
          <p:nvPr/>
        </p:nvSpPr>
        <p:spPr>
          <a:xfrm>
            <a:off x="2971800" y="3505200"/>
            <a:ext cx="1447800" cy="400110"/>
          </a:xfrm>
          <a:prstGeom prst="rect">
            <a:avLst/>
          </a:prstGeom>
          <a:noFill/>
        </p:spPr>
        <p:txBody>
          <a:bodyPr wrap="square" rtlCol="0">
            <a:spAutoFit/>
          </a:bodyPr>
          <a:lstStyle/>
          <a:p>
            <a:r>
              <a:rPr lang="en-US" sz="2000" b="1" dirty="0"/>
              <a:t> </a:t>
            </a:r>
          </a:p>
        </p:txBody>
      </p:sp>
      <p:sp>
        <p:nvSpPr>
          <p:cNvPr id="77" name="TextBox 76"/>
          <p:cNvSpPr txBox="1"/>
          <p:nvPr/>
        </p:nvSpPr>
        <p:spPr>
          <a:xfrm>
            <a:off x="8001000" y="3429000"/>
            <a:ext cx="1371600" cy="369332"/>
          </a:xfrm>
          <a:prstGeom prst="rect">
            <a:avLst/>
          </a:prstGeom>
          <a:noFill/>
        </p:spPr>
        <p:txBody>
          <a:bodyPr wrap="square" rtlCol="0">
            <a:spAutoFit/>
          </a:bodyPr>
          <a:lstStyle/>
          <a:p>
            <a:r>
              <a:rPr lang="en-US" b="1" dirty="0"/>
              <a:t> </a:t>
            </a:r>
          </a:p>
        </p:txBody>
      </p:sp>
      <p:sp>
        <p:nvSpPr>
          <p:cNvPr id="84" name="TextBox 83"/>
          <p:cNvSpPr txBox="1"/>
          <p:nvPr/>
        </p:nvSpPr>
        <p:spPr>
          <a:xfrm rot="10800000" flipV="1">
            <a:off x="2895600" y="4381500"/>
            <a:ext cx="3124200" cy="369332"/>
          </a:xfrm>
          <a:prstGeom prst="rect">
            <a:avLst/>
          </a:prstGeom>
          <a:noFill/>
        </p:spPr>
        <p:txBody>
          <a:bodyPr wrap="square" rtlCol="0">
            <a:spAutoFit/>
          </a:bodyPr>
          <a:lstStyle/>
          <a:p>
            <a:r>
              <a:rPr lang="en-US" b="1" dirty="0"/>
              <a:t>         </a:t>
            </a:r>
            <a:r>
              <a:rPr lang="en-US" dirty="0"/>
              <a:t>Over 2000 years</a:t>
            </a:r>
          </a:p>
        </p:txBody>
      </p:sp>
      <p:sp>
        <p:nvSpPr>
          <p:cNvPr id="86" name="TextBox 85"/>
          <p:cNvSpPr txBox="1"/>
          <p:nvPr/>
        </p:nvSpPr>
        <p:spPr>
          <a:xfrm>
            <a:off x="4800600" y="5105400"/>
            <a:ext cx="2590800" cy="369332"/>
          </a:xfrm>
          <a:prstGeom prst="rect">
            <a:avLst/>
          </a:prstGeom>
          <a:noFill/>
        </p:spPr>
        <p:txBody>
          <a:bodyPr wrap="square" rtlCol="0">
            <a:spAutoFit/>
          </a:bodyPr>
          <a:lstStyle/>
          <a:p>
            <a:pPr algn="ctr"/>
            <a:r>
              <a:rPr lang="en-US" b="1" dirty="0"/>
              <a:t>  </a:t>
            </a:r>
          </a:p>
        </p:txBody>
      </p:sp>
      <p:sp>
        <p:nvSpPr>
          <p:cNvPr id="99" name="TextBox 98"/>
          <p:cNvSpPr txBox="1"/>
          <p:nvPr/>
        </p:nvSpPr>
        <p:spPr>
          <a:xfrm>
            <a:off x="1295400" y="5029201"/>
            <a:ext cx="1676400" cy="307777"/>
          </a:xfrm>
          <a:prstGeom prst="rect">
            <a:avLst/>
          </a:prstGeom>
          <a:noFill/>
        </p:spPr>
        <p:txBody>
          <a:bodyPr wrap="square" rtlCol="0">
            <a:spAutoFit/>
          </a:bodyPr>
          <a:lstStyle/>
          <a:p>
            <a:r>
              <a:rPr lang="en-US" sz="1400" b="1" i="1" dirty="0"/>
              <a:t>       </a:t>
            </a:r>
          </a:p>
        </p:txBody>
      </p:sp>
      <p:sp>
        <p:nvSpPr>
          <p:cNvPr id="100" name="TextBox 99"/>
          <p:cNvSpPr txBox="1"/>
          <p:nvPr/>
        </p:nvSpPr>
        <p:spPr>
          <a:xfrm>
            <a:off x="1524000" y="5410201"/>
            <a:ext cx="1600200" cy="307777"/>
          </a:xfrm>
          <a:prstGeom prst="rect">
            <a:avLst/>
          </a:prstGeom>
          <a:noFill/>
        </p:spPr>
        <p:txBody>
          <a:bodyPr wrap="square" rtlCol="0">
            <a:spAutoFit/>
          </a:bodyPr>
          <a:lstStyle/>
          <a:p>
            <a:r>
              <a:rPr lang="en-US" sz="1400" b="1" i="1" dirty="0"/>
              <a:t> </a:t>
            </a:r>
          </a:p>
        </p:txBody>
      </p:sp>
      <p:cxnSp>
        <p:nvCxnSpPr>
          <p:cNvPr id="45" name="Straight Connector 44"/>
          <p:cNvCxnSpPr/>
          <p:nvPr/>
        </p:nvCxnSpPr>
        <p:spPr>
          <a:xfrm rot="5400000">
            <a:off x="5715000" y="2209800"/>
            <a:ext cx="1524000"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flipV="1">
            <a:off x="3848100" y="2171700"/>
            <a:ext cx="1600200" cy="1524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2971800" y="1447801"/>
            <a:ext cx="2286000" cy="646331"/>
          </a:xfrm>
          <a:prstGeom prst="rect">
            <a:avLst/>
          </a:prstGeom>
          <a:noFill/>
        </p:spPr>
        <p:txBody>
          <a:bodyPr wrap="square" rtlCol="0">
            <a:spAutoFit/>
          </a:bodyPr>
          <a:lstStyle/>
          <a:p>
            <a:r>
              <a:rPr lang="en-US" dirty="0"/>
              <a:t>    </a:t>
            </a:r>
            <a:r>
              <a:rPr lang="en-US" b="1" dirty="0"/>
              <a:t> </a:t>
            </a:r>
          </a:p>
          <a:p>
            <a:r>
              <a:rPr lang="en-US" b="1" dirty="0"/>
              <a:t>             </a:t>
            </a:r>
            <a:endParaRPr lang="en-US" dirty="0"/>
          </a:p>
        </p:txBody>
      </p:sp>
      <p:sp>
        <p:nvSpPr>
          <p:cNvPr id="66" name="TextBox 65"/>
          <p:cNvSpPr txBox="1"/>
          <p:nvPr/>
        </p:nvSpPr>
        <p:spPr>
          <a:xfrm>
            <a:off x="2590800" y="2514601"/>
            <a:ext cx="2006366" cy="584775"/>
          </a:xfrm>
          <a:prstGeom prst="rect">
            <a:avLst/>
          </a:prstGeom>
          <a:noFill/>
        </p:spPr>
        <p:txBody>
          <a:bodyPr wrap="square" rtlCol="0">
            <a:spAutoFit/>
          </a:bodyPr>
          <a:lstStyle/>
          <a:p>
            <a:r>
              <a:rPr lang="en-US" sz="1600" dirty="0"/>
              <a:t>   Chapters </a:t>
            </a:r>
          </a:p>
          <a:p>
            <a:r>
              <a:rPr lang="en-US" sz="1600" dirty="0"/>
              <a:t>       1-2</a:t>
            </a:r>
          </a:p>
        </p:txBody>
      </p:sp>
      <p:sp>
        <p:nvSpPr>
          <p:cNvPr id="72" name="TextBox 71"/>
          <p:cNvSpPr txBox="1"/>
          <p:nvPr/>
        </p:nvSpPr>
        <p:spPr>
          <a:xfrm>
            <a:off x="4572001" y="2514601"/>
            <a:ext cx="1981201" cy="584775"/>
          </a:xfrm>
          <a:prstGeom prst="rect">
            <a:avLst/>
          </a:prstGeom>
          <a:noFill/>
        </p:spPr>
        <p:txBody>
          <a:bodyPr wrap="square" rtlCol="0">
            <a:spAutoFit/>
          </a:bodyPr>
          <a:lstStyle/>
          <a:p>
            <a:r>
              <a:rPr lang="en-US" sz="1600" dirty="0"/>
              <a:t>Chapters </a:t>
            </a:r>
          </a:p>
          <a:p>
            <a:r>
              <a:rPr lang="en-US" sz="1600" dirty="0"/>
              <a:t>      6-9</a:t>
            </a:r>
          </a:p>
        </p:txBody>
      </p:sp>
      <p:sp>
        <p:nvSpPr>
          <p:cNvPr id="83" name="TextBox 82"/>
          <p:cNvSpPr txBox="1"/>
          <p:nvPr/>
        </p:nvSpPr>
        <p:spPr>
          <a:xfrm rot="10800000" flipV="1">
            <a:off x="914400" y="5638801"/>
            <a:ext cx="1219200" cy="307777"/>
          </a:xfrm>
          <a:prstGeom prst="rect">
            <a:avLst/>
          </a:prstGeom>
          <a:noFill/>
        </p:spPr>
        <p:txBody>
          <a:bodyPr wrap="square" rtlCol="0">
            <a:spAutoFit/>
          </a:bodyPr>
          <a:lstStyle/>
          <a:p>
            <a:r>
              <a:rPr lang="en-US" sz="1400" b="1" i="1" dirty="0"/>
              <a:t>  </a:t>
            </a:r>
          </a:p>
        </p:txBody>
      </p:sp>
      <p:sp>
        <p:nvSpPr>
          <p:cNvPr id="110" name="TextBox 109"/>
          <p:cNvSpPr txBox="1"/>
          <p:nvPr/>
        </p:nvSpPr>
        <p:spPr>
          <a:xfrm>
            <a:off x="2667001" y="3581401"/>
            <a:ext cx="1305165" cy="307777"/>
          </a:xfrm>
          <a:prstGeom prst="rect">
            <a:avLst/>
          </a:prstGeom>
          <a:noFill/>
        </p:spPr>
        <p:txBody>
          <a:bodyPr wrap="square" rtlCol="0">
            <a:spAutoFit/>
          </a:bodyPr>
          <a:lstStyle/>
          <a:p>
            <a:r>
              <a:rPr lang="en-US" sz="1400" dirty="0"/>
              <a:t>  </a:t>
            </a:r>
          </a:p>
        </p:txBody>
      </p:sp>
      <p:cxnSp>
        <p:nvCxnSpPr>
          <p:cNvPr id="61" name="Straight Connector 60"/>
          <p:cNvCxnSpPr/>
          <p:nvPr/>
        </p:nvCxnSpPr>
        <p:spPr>
          <a:xfrm rot="5400000">
            <a:off x="2819400" y="2209800"/>
            <a:ext cx="1676400"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4774913" y="2235489"/>
            <a:ext cx="1575375" cy="152399"/>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1" name="TextBox 70"/>
          <p:cNvSpPr txBox="1"/>
          <p:nvPr/>
        </p:nvSpPr>
        <p:spPr>
          <a:xfrm>
            <a:off x="1524000" y="4724400"/>
            <a:ext cx="1676400" cy="338554"/>
          </a:xfrm>
          <a:prstGeom prst="rect">
            <a:avLst/>
          </a:prstGeom>
          <a:noFill/>
        </p:spPr>
        <p:txBody>
          <a:bodyPr wrap="square" rtlCol="0">
            <a:spAutoFit/>
          </a:bodyPr>
          <a:lstStyle/>
          <a:p>
            <a:r>
              <a:rPr lang="en-US" sz="1600" b="1" i="1" dirty="0"/>
              <a:t> </a:t>
            </a:r>
            <a:endParaRPr lang="en-US" b="1" i="1" dirty="0"/>
          </a:p>
        </p:txBody>
      </p:sp>
      <p:sp>
        <p:nvSpPr>
          <p:cNvPr id="115" name="TextBox 114"/>
          <p:cNvSpPr txBox="1"/>
          <p:nvPr/>
        </p:nvSpPr>
        <p:spPr>
          <a:xfrm>
            <a:off x="3505201" y="2514601"/>
            <a:ext cx="1551743" cy="584775"/>
          </a:xfrm>
          <a:prstGeom prst="rect">
            <a:avLst/>
          </a:prstGeom>
          <a:noFill/>
        </p:spPr>
        <p:txBody>
          <a:bodyPr wrap="square" rtlCol="0">
            <a:spAutoFit/>
          </a:bodyPr>
          <a:lstStyle/>
          <a:p>
            <a:r>
              <a:rPr lang="en-US" sz="1600" dirty="0"/>
              <a:t>    Chapters</a:t>
            </a:r>
          </a:p>
          <a:p>
            <a:r>
              <a:rPr lang="en-US" sz="1600" dirty="0"/>
              <a:t>        3-5</a:t>
            </a:r>
          </a:p>
        </p:txBody>
      </p:sp>
      <p:sp>
        <p:nvSpPr>
          <p:cNvPr id="118" name="TextBox 117"/>
          <p:cNvSpPr txBox="1"/>
          <p:nvPr/>
        </p:nvSpPr>
        <p:spPr>
          <a:xfrm>
            <a:off x="5410201" y="2514601"/>
            <a:ext cx="1295401" cy="584775"/>
          </a:xfrm>
          <a:prstGeom prst="rect">
            <a:avLst/>
          </a:prstGeom>
          <a:noFill/>
        </p:spPr>
        <p:txBody>
          <a:bodyPr wrap="square" rtlCol="0">
            <a:spAutoFit/>
          </a:bodyPr>
          <a:lstStyle/>
          <a:p>
            <a:r>
              <a:rPr lang="en-US" sz="1600" dirty="0"/>
              <a:t>   Chapters</a:t>
            </a:r>
          </a:p>
          <a:p>
            <a:r>
              <a:rPr lang="en-US" sz="1600" dirty="0"/>
              <a:t>       10-11</a:t>
            </a:r>
          </a:p>
        </p:txBody>
      </p:sp>
      <p:sp>
        <p:nvSpPr>
          <p:cNvPr id="120" name="TextBox 119"/>
          <p:cNvSpPr txBox="1"/>
          <p:nvPr/>
        </p:nvSpPr>
        <p:spPr>
          <a:xfrm>
            <a:off x="6705600" y="2514601"/>
            <a:ext cx="1295400" cy="584775"/>
          </a:xfrm>
          <a:prstGeom prst="rect">
            <a:avLst/>
          </a:prstGeom>
          <a:noFill/>
        </p:spPr>
        <p:txBody>
          <a:bodyPr wrap="square" rtlCol="0">
            <a:spAutoFit/>
          </a:bodyPr>
          <a:lstStyle/>
          <a:p>
            <a:r>
              <a:rPr lang="en-US" sz="1600" dirty="0"/>
              <a:t>   Chapters </a:t>
            </a:r>
          </a:p>
          <a:p>
            <a:r>
              <a:rPr lang="en-US" sz="1600" dirty="0"/>
              <a:t>      12-25</a:t>
            </a:r>
          </a:p>
        </p:txBody>
      </p:sp>
      <p:sp>
        <p:nvSpPr>
          <p:cNvPr id="132" name="TextBox 131"/>
          <p:cNvSpPr txBox="1"/>
          <p:nvPr/>
        </p:nvSpPr>
        <p:spPr>
          <a:xfrm>
            <a:off x="2819400" y="4724400"/>
            <a:ext cx="2971800" cy="369332"/>
          </a:xfrm>
          <a:prstGeom prst="rect">
            <a:avLst/>
          </a:prstGeom>
          <a:noFill/>
        </p:spPr>
        <p:txBody>
          <a:bodyPr wrap="square" rtlCol="0">
            <a:spAutoFit/>
          </a:bodyPr>
          <a:lstStyle/>
          <a:p>
            <a:r>
              <a:rPr lang="en-US" b="1" dirty="0"/>
              <a:t>           </a:t>
            </a:r>
            <a:r>
              <a:rPr lang="en-US" dirty="0"/>
              <a:t>Four major events</a:t>
            </a:r>
            <a:endParaRPr lang="en-US" b="1" dirty="0"/>
          </a:p>
        </p:txBody>
      </p:sp>
      <p:sp>
        <p:nvSpPr>
          <p:cNvPr id="144" name="TextBox 143"/>
          <p:cNvSpPr txBox="1"/>
          <p:nvPr/>
        </p:nvSpPr>
        <p:spPr>
          <a:xfrm>
            <a:off x="6629400" y="4038600"/>
            <a:ext cx="2819400" cy="369332"/>
          </a:xfrm>
          <a:prstGeom prst="rect">
            <a:avLst/>
          </a:prstGeom>
          <a:noFill/>
        </p:spPr>
        <p:txBody>
          <a:bodyPr wrap="square" rtlCol="0">
            <a:spAutoFit/>
          </a:bodyPr>
          <a:lstStyle/>
          <a:p>
            <a:r>
              <a:rPr lang="en-US" dirty="0"/>
              <a:t>       </a:t>
            </a:r>
          </a:p>
        </p:txBody>
      </p:sp>
      <p:sp>
        <p:nvSpPr>
          <p:cNvPr id="145" name="TextBox 144"/>
          <p:cNvSpPr txBox="1"/>
          <p:nvPr/>
        </p:nvSpPr>
        <p:spPr>
          <a:xfrm>
            <a:off x="3124200" y="1524000"/>
            <a:ext cx="3505200" cy="369332"/>
          </a:xfrm>
          <a:prstGeom prst="rect">
            <a:avLst/>
          </a:prstGeom>
          <a:noFill/>
        </p:spPr>
        <p:txBody>
          <a:bodyPr wrap="square" rtlCol="0">
            <a:spAutoFit/>
          </a:bodyPr>
          <a:lstStyle/>
          <a:p>
            <a:r>
              <a:rPr lang="en-US" b="1" dirty="0"/>
              <a:t>                        </a:t>
            </a:r>
            <a:endParaRPr lang="en-US" b="1" i="1" dirty="0"/>
          </a:p>
        </p:txBody>
      </p:sp>
      <p:sp>
        <p:nvSpPr>
          <p:cNvPr id="146" name="TextBox 145"/>
          <p:cNvSpPr txBox="1"/>
          <p:nvPr/>
        </p:nvSpPr>
        <p:spPr>
          <a:xfrm>
            <a:off x="7391400" y="1600200"/>
            <a:ext cx="2286000" cy="369332"/>
          </a:xfrm>
          <a:prstGeom prst="rect">
            <a:avLst/>
          </a:prstGeom>
          <a:noFill/>
        </p:spPr>
        <p:txBody>
          <a:bodyPr wrap="square" rtlCol="0">
            <a:spAutoFit/>
          </a:bodyPr>
          <a:lstStyle/>
          <a:p>
            <a:r>
              <a:rPr lang="en-US" b="1" i="1" dirty="0"/>
              <a:t>         </a:t>
            </a:r>
          </a:p>
        </p:txBody>
      </p:sp>
      <p:sp>
        <p:nvSpPr>
          <p:cNvPr id="147" name="TextBox 146"/>
          <p:cNvSpPr txBox="1"/>
          <p:nvPr/>
        </p:nvSpPr>
        <p:spPr>
          <a:xfrm rot="294979">
            <a:off x="2045960" y="1985580"/>
            <a:ext cx="461665" cy="1436132"/>
          </a:xfrm>
          <a:prstGeom prst="rect">
            <a:avLst/>
          </a:prstGeom>
          <a:noFill/>
        </p:spPr>
        <p:txBody>
          <a:bodyPr vert="vert270" wrap="square" rtlCol="0">
            <a:spAutoFit/>
          </a:bodyPr>
          <a:lstStyle/>
          <a:p>
            <a:r>
              <a:rPr lang="en-US" dirty="0"/>
              <a:t> </a:t>
            </a:r>
          </a:p>
        </p:txBody>
      </p:sp>
      <p:sp>
        <p:nvSpPr>
          <p:cNvPr id="148" name="TextBox 147"/>
          <p:cNvSpPr txBox="1"/>
          <p:nvPr/>
        </p:nvSpPr>
        <p:spPr>
          <a:xfrm rot="283774">
            <a:off x="9893964" y="1450495"/>
            <a:ext cx="461665" cy="2050393"/>
          </a:xfrm>
          <a:prstGeom prst="rect">
            <a:avLst/>
          </a:prstGeom>
          <a:noFill/>
        </p:spPr>
        <p:txBody>
          <a:bodyPr vert="vert270" wrap="square" rtlCol="0">
            <a:spAutoFit/>
          </a:bodyPr>
          <a:lstStyle/>
          <a:p>
            <a:r>
              <a:rPr lang="en-US" dirty="0"/>
              <a:t> </a:t>
            </a:r>
          </a:p>
        </p:txBody>
      </p:sp>
      <p:sp>
        <p:nvSpPr>
          <p:cNvPr id="153" name="TextBox 152"/>
          <p:cNvSpPr txBox="1"/>
          <p:nvPr/>
        </p:nvSpPr>
        <p:spPr>
          <a:xfrm>
            <a:off x="6858000" y="2057400"/>
            <a:ext cx="1066800" cy="338554"/>
          </a:xfrm>
          <a:prstGeom prst="rect">
            <a:avLst/>
          </a:prstGeom>
          <a:noFill/>
        </p:spPr>
        <p:txBody>
          <a:bodyPr wrap="square" rtlCol="0">
            <a:spAutoFit/>
          </a:bodyPr>
          <a:lstStyle/>
          <a:p>
            <a:r>
              <a:rPr lang="en-US" sz="1600" dirty="0"/>
              <a:t> </a:t>
            </a:r>
          </a:p>
        </p:txBody>
      </p:sp>
      <p:sp>
        <p:nvSpPr>
          <p:cNvPr id="155" name="TextBox 154"/>
          <p:cNvSpPr txBox="1"/>
          <p:nvPr/>
        </p:nvSpPr>
        <p:spPr>
          <a:xfrm>
            <a:off x="8153400" y="2057400"/>
            <a:ext cx="1600200" cy="338554"/>
          </a:xfrm>
          <a:prstGeom prst="rect">
            <a:avLst/>
          </a:prstGeom>
          <a:noFill/>
        </p:spPr>
        <p:txBody>
          <a:bodyPr wrap="square" rtlCol="0">
            <a:spAutoFit/>
          </a:bodyPr>
          <a:lstStyle/>
          <a:p>
            <a:r>
              <a:rPr lang="en-US" sz="1600" dirty="0"/>
              <a:t> </a:t>
            </a:r>
          </a:p>
        </p:txBody>
      </p:sp>
      <p:sp>
        <p:nvSpPr>
          <p:cNvPr id="69" name="TextBox 68"/>
          <p:cNvSpPr txBox="1"/>
          <p:nvPr/>
        </p:nvSpPr>
        <p:spPr>
          <a:xfrm>
            <a:off x="2590801" y="1676400"/>
            <a:ext cx="1642627" cy="369332"/>
          </a:xfrm>
          <a:prstGeom prst="rect">
            <a:avLst/>
          </a:prstGeom>
          <a:noFill/>
        </p:spPr>
        <p:txBody>
          <a:bodyPr wrap="square" rtlCol="0">
            <a:spAutoFit/>
          </a:bodyPr>
          <a:lstStyle/>
          <a:p>
            <a:r>
              <a:rPr lang="en-US" dirty="0">
                <a:latin typeface="Arial Black" pitchFamily="34" charset="0"/>
              </a:rPr>
              <a:t> </a:t>
            </a:r>
            <a:r>
              <a:rPr lang="en-US" sz="1400" dirty="0">
                <a:latin typeface="Arial Black" pitchFamily="34" charset="0"/>
              </a:rPr>
              <a:t>Creation</a:t>
            </a:r>
          </a:p>
        </p:txBody>
      </p:sp>
      <p:sp>
        <p:nvSpPr>
          <p:cNvPr id="82" name="TextBox 81"/>
          <p:cNvSpPr txBox="1"/>
          <p:nvPr/>
        </p:nvSpPr>
        <p:spPr>
          <a:xfrm>
            <a:off x="3657600" y="1701996"/>
            <a:ext cx="1066800" cy="307777"/>
          </a:xfrm>
          <a:prstGeom prst="rect">
            <a:avLst/>
          </a:prstGeom>
          <a:noFill/>
        </p:spPr>
        <p:txBody>
          <a:bodyPr wrap="square" rtlCol="0">
            <a:spAutoFit/>
          </a:bodyPr>
          <a:lstStyle/>
          <a:p>
            <a:r>
              <a:rPr lang="en-US" sz="1400" dirty="0">
                <a:latin typeface="Arial Black" pitchFamily="34" charset="0"/>
              </a:rPr>
              <a:t>    Fall</a:t>
            </a:r>
          </a:p>
        </p:txBody>
      </p:sp>
      <p:sp>
        <p:nvSpPr>
          <p:cNvPr id="88" name="TextBox 87"/>
          <p:cNvSpPr txBox="1"/>
          <p:nvPr/>
        </p:nvSpPr>
        <p:spPr>
          <a:xfrm>
            <a:off x="4648201" y="1676400"/>
            <a:ext cx="1564759" cy="338554"/>
          </a:xfrm>
          <a:prstGeom prst="rect">
            <a:avLst/>
          </a:prstGeom>
          <a:noFill/>
        </p:spPr>
        <p:txBody>
          <a:bodyPr wrap="square" rtlCol="0">
            <a:spAutoFit/>
          </a:bodyPr>
          <a:lstStyle/>
          <a:p>
            <a:r>
              <a:rPr lang="en-US" sz="1600" dirty="0">
                <a:latin typeface="Arial Black" pitchFamily="34" charset="0"/>
              </a:rPr>
              <a:t> </a:t>
            </a:r>
            <a:r>
              <a:rPr lang="en-US" sz="1400" dirty="0">
                <a:latin typeface="Arial Black" pitchFamily="34" charset="0"/>
              </a:rPr>
              <a:t>Flood</a:t>
            </a:r>
          </a:p>
        </p:txBody>
      </p:sp>
      <p:sp>
        <p:nvSpPr>
          <p:cNvPr id="97" name="TextBox 96"/>
          <p:cNvSpPr txBox="1"/>
          <p:nvPr/>
        </p:nvSpPr>
        <p:spPr>
          <a:xfrm>
            <a:off x="5562600" y="1676400"/>
            <a:ext cx="1764916" cy="338554"/>
          </a:xfrm>
          <a:prstGeom prst="rect">
            <a:avLst/>
          </a:prstGeom>
          <a:noFill/>
        </p:spPr>
        <p:txBody>
          <a:bodyPr wrap="square" rtlCol="0">
            <a:spAutoFit/>
          </a:bodyPr>
          <a:lstStyle/>
          <a:p>
            <a:r>
              <a:rPr lang="en-US" sz="1600" dirty="0">
                <a:latin typeface="Arial Black" pitchFamily="34" charset="0"/>
              </a:rPr>
              <a:t> </a:t>
            </a:r>
            <a:r>
              <a:rPr lang="en-US" sz="1400" dirty="0">
                <a:latin typeface="Arial Black" pitchFamily="34" charset="0"/>
              </a:rPr>
              <a:t>Nations</a:t>
            </a:r>
          </a:p>
        </p:txBody>
      </p:sp>
      <p:cxnSp>
        <p:nvCxnSpPr>
          <p:cNvPr id="139" name="Straight Connector 138"/>
          <p:cNvCxnSpPr/>
          <p:nvPr/>
        </p:nvCxnSpPr>
        <p:spPr>
          <a:xfrm rot="5400000">
            <a:off x="6057900" y="2247900"/>
            <a:ext cx="1600200"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50" name="Straight Connector 149"/>
          <p:cNvCxnSpPr/>
          <p:nvPr/>
        </p:nvCxnSpPr>
        <p:spPr>
          <a:xfrm>
            <a:off x="6858000" y="3124200"/>
            <a:ext cx="3505200" cy="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157" name="TextBox 156"/>
          <p:cNvSpPr txBox="1"/>
          <p:nvPr/>
        </p:nvSpPr>
        <p:spPr>
          <a:xfrm>
            <a:off x="6705600" y="1676400"/>
            <a:ext cx="1524000" cy="369332"/>
          </a:xfrm>
          <a:prstGeom prst="rect">
            <a:avLst/>
          </a:prstGeom>
          <a:noFill/>
        </p:spPr>
        <p:txBody>
          <a:bodyPr wrap="square" rtlCol="0">
            <a:spAutoFit/>
          </a:bodyPr>
          <a:lstStyle/>
          <a:p>
            <a:r>
              <a:rPr lang="en-US" dirty="0">
                <a:latin typeface="Arial Black" pitchFamily="34" charset="0"/>
              </a:rPr>
              <a:t>  </a:t>
            </a:r>
            <a:r>
              <a:rPr lang="en-US" sz="1400" dirty="0">
                <a:latin typeface="Arial Black" pitchFamily="34" charset="0"/>
              </a:rPr>
              <a:t>Abraham</a:t>
            </a:r>
          </a:p>
        </p:txBody>
      </p:sp>
      <p:cxnSp>
        <p:nvCxnSpPr>
          <p:cNvPr id="159" name="Straight Connector 158"/>
          <p:cNvCxnSpPr/>
          <p:nvPr/>
        </p:nvCxnSpPr>
        <p:spPr>
          <a:xfrm rot="5400000">
            <a:off x="7048500" y="2247900"/>
            <a:ext cx="1600200"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7962900" y="2247900"/>
            <a:ext cx="1600200" cy="1524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rot="5400000">
            <a:off x="8801100" y="2247900"/>
            <a:ext cx="1600200" cy="15240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177" name="TextBox 176"/>
          <p:cNvSpPr txBox="1"/>
          <p:nvPr/>
        </p:nvSpPr>
        <p:spPr>
          <a:xfrm>
            <a:off x="7772400" y="1676400"/>
            <a:ext cx="1174922" cy="369332"/>
          </a:xfrm>
          <a:prstGeom prst="rect">
            <a:avLst/>
          </a:prstGeom>
          <a:noFill/>
        </p:spPr>
        <p:txBody>
          <a:bodyPr wrap="square" rtlCol="0">
            <a:spAutoFit/>
          </a:bodyPr>
          <a:lstStyle/>
          <a:p>
            <a:r>
              <a:rPr lang="en-US" b="1" dirty="0"/>
              <a:t>   I</a:t>
            </a:r>
            <a:r>
              <a:rPr lang="en-US" sz="1400" dirty="0">
                <a:latin typeface="Arial Black" pitchFamily="34" charset="0"/>
              </a:rPr>
              <a:t>saac</a:t>
            </a:r>
          </a:p>
        </p:txBody>
      </p:sp>
      <p:sp>
        <p:nvSpPr>
          <p:cNvPr id="180" name="TextBox 179"/>
          <p:cNvSpPr txBox="1"/>
          <p:nvPr/>
        </p:nvSpPr>
        <p:spPr>
          <a:xfrm>
            <a:off x="7696201" y="2514601"/>
            <a:ext cx="1482699" cy="584775"/>
          </a:xfrm>
          <a:prstGeom prst="rect">
            <a:avLst/>
          </a:prstGeom>
          <a:noFill/>
        </p:spPr>
        <p:txBody>
          <a:bodyPr wrap="square" rtlCol="0">
            <a:spAutoFit/>
          </a:bodyPr>
          <a:lstStyle/>
          <a:p>
            <a:r>
              <a:rPr lang="en-US" sz="1600" dirty="0"/>
              <a:t>   Chapters</a:t>
            </a:r>
          </a:p>
          <a:p>
            <a:r>
              <a:rPr lang="en-US" sz="1600" dirty="0"/>
              <a:t>      26-27</a:t>
            </a:r>
          </a:p>
        </p:txBody>
      </p:sp>
      <p:sp>
        <p:nvSpPr>
          <p:cNvPr id="181" name="TextBox 180"/>
          <p:cNvSpPr txBox="1"/>
          <p:nvPr/>
        </p:nvSpPr>
        <p:spPr>
          <a:xfrm>
            <a:off x="8839199" y="1728490"/>
            <a:ext cx="782715" cy="307777"/>
          </a:xfrm>
          <a:prstGeom prst="rect">
            <a:avLst/>
          </a:prstGeom>
          <a:noFill/>
        </p:spPr>
        <p:txBody>
          <a:bodyPr wrap="square" rtlCol="0">
            <a:spAutoFit/>
          </a:bodyPr>
          <a:lstStyle/>
          <a:p>
            <a:r>
              <a:rPr lang="en-US" sz="1400" dirty="0">
                <a:latin typeface="Arial Black" pitchFamily="34" charset="0"/>
              </a:rPr>
              <a:t>Jacob</a:t>
            </a:r>
          </a:p>
        </p:txBody>
      </p:sp>
      <p:sp>
        <p:nvSpPr>
          <p:cNvPr id="182" name="TextBox 181"/>
          <p:cNvSpPr txBox="1"/>
          <p:nvPr/>
        </p:nvSpPr>
        <p:spPr>
          <a:xfrm>
            <a:off x="8534401" y="2514601"/>
            <a:ext cx="1406499" cy="584775"/>
          </a:xfrm>
          <a:prstGeom prst="rect">
            <a:avLst/>
          </a:prstGeom>
          <a:noFill/>
        </p:spPr>
        <p:txBody>
          <a:bodyPr wrap="square" rtlCol="0">
            <a:spAutoFit/>
          </a:bodyPr>
          <a:lstStyle/>
          <a:p>
            <a:r>
              <a:rPr lang="en-US" sz="1600" dirty="0"/>
              <a:t>    Chapters</a:t>
            </a:r>
          </a:p>
          <a:p>
            <a:r>
              <a:rPr lang="en-US" sz="1600" dirty="0"/>
              <a:t>       29-36</a:t>
            </a:r>
          </a:p>
        </p:txBody>
      </p:sp>
      <p:sp>
        <p:nvSpPr>
          <p:cNvPr id="189" name="TextBox 188"/>
          <p:cNvSpPr txBox="1"/>
          <p:nvPr/>
        </p:nvSpPr>
        <p:spPr>
          <a:xfrm>
            <a:off x="9601198" y="1751364"/>
            <a:ext cx="990600" cy="307777"/>
          </a:xfrm>
          <a:prstGeom prst="rect">
            <a:avLst/>
          </a:prstGeom>
          <a:noFill/>
        </p:spPr>
        <p:txBody>
          <a:bodyPr wrap="square" rtlCol="0">
            <a:spAutoFit/>
          </a:bodyPr>
          <a:lstStyle/>
          <a:p>
            <a:r>
              <a:rPr lang="en-US" sz="1400" dirty="0">
                <a:latin typeface="Arial Black" pitchFamily="34" charset="0"/>
              </a:rPr>
              <a:t> Joseph</a:t>
            </a:r>
          </a:p>
        </p:txBody>
      </p:sp>
      <p:sp>
        <p:nvSpPr>
          <p:cNvPr id="194" name="TextBox 193"/>
          <p:cNvSpPr txBox="1"/>
          <p:nvPr/>
        </p:nvSpPr>
        <p:spPr>
          <a:xfrm>
            <a:off x="9525001" y="2514601"/>
            <a:ext cx="1143000" cy="584775"/>
          </a:xfrm>
          <a:prstGeom prst="rect">
            <a:avLst/>
          </a:prstGeom>
          <a:noFill/>
        </p:spPr>
        <p:txBody>
          <a:bodyPr wrap="square" rtlCol="0">
            <a:spAutoFit/>
          </a:bodyPr>
          <a:lstStyle/>
          <a:p>
            <a:r>
              <a:rPr lang="en-US" sz="1600" dirty="0"/>
              <a:t>Chapters </a:t>
            </a:r>
          </a:p>
          <a:p>
            <a:r>
              <a:rPr lang="en-US" sz="1600" dirty="0"/>
              <a:t>    37-50</a:t>
            </a:r>
          </a:p>
        </p:txBody>
      </p:sp>
      <p:cxnSp>
        <p:nvCxnSpPr>
          <p:cNvPr id="200" name="Straight Connector 199"/>
          <p:cNvCxnSpPr/>
          <p:nvPr/>
        </p:nvCxnSpPr>
        <p:spPr>
          <a:xfrm rot="5400000">
            <a:off x="5410200" y="4114800"/>
            <a:ext cx="1981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a:xfrm rot="5400000">
            <a:off x="5791200" y="4114800"/>
            <a:ext cx="1981200" cy="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a:off x="6781800" y="3581400"/>
            <a:ext cx="3581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a:off x="6781800" y="3962400"/>
            <a:ext cx="3581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a:off x="6781800" y="4343400"/>
            <a:ext cx="35814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a:off x="6781800" y="4724400"/>
            <a:ext cx="35814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a:off x="1524000" y="5105400"/>
            <a:ext cx="4876800"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a:off x="6781800" y="5105400"/>
            <a:ext cx="365760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254" name="TextBox 253"/>
          <p:cNvSpPr txBox="1"/>
          <p:nvPr/>
        </p:nvSpPr>
        <p:spPr>
          <a:xfrm>
            <a:off x="1524000" y="3200400"/>
            <a:ext cx="1219200" cy="338554"/>
          </a:xfrm>
          <a:prstGeom prst="rect">
            <a:avLst/>
          </a:prstGeom>
          <a:noFill/>
        </p:spPr>
        <p:txBody>
          <a:bodyPr wrap="square" rtlCol="0">
            <a:spAutoFit/>
          </a:bodyPr>
          <a:lstStyle/>
          <a:p>
            <a:r>
              <a:rPr lang="en-US" sz="1600" dirty="0"/>
              <a:t>Beginnings</a:t>
            </a:r>
          </a:p>
        </p:txBody>
      </p:sp>
      <p:sp>
        <p:nvSpPr>
          <p:cNvPr id="255" name="TextBox 254"/>
          <p:cNvSpPr txBox="1"/>
          <p:nvPr/>
        </p:nvSpPr>
        <p:spPr>
          <a:xfrm>
            <a:off x="1524000" y="3657600"/>
            <a:ext cx="1017624" cy="338554"/>
          </a:xfrm>
          <a:prstGeom prst="rect">
            <a:avLst/>
          </a:prstGeom>
          <a:noFill/>
        </p:spPr>
        <p:txBody>
          <a:bodyPr wrap="square" rtlCol="0">
            <a:spAutoFit/>
          </a:bodyPr>
          <a:lstStyle/>
          <a:p>
            <a:r>
              <a:rPr lang="en-US" sz="1600" dirty="0"/>
              <a:t>       Result</a:t>
            </a:r>
          </a:p>
        </p:txBody>
      </p:sp>
      <p:sp>
        <p:nvSpPr>
          <p:cNvPr id="256" name="TextBox 255"/>
          <p:cNvSpPr txBox="1"/>
          <p:nvPr/>
        </p:nvSpPr>
        <p:spPr>
          <a:xfrm>
            <a:off x="1676400" y="4038600"/>
            <a:ext cx="914400" cy="338554"/>
          </a:xfrm>
          <a:prstGeom prst="rect">
            <a:avLst/>
          </a:prstGeom>
          <a:noFill/>
        </p:spPr>
        <p:txBody>
          <a:bodyPr wrap="square" rtlCol="0">
            <a:spAutoFit/>
          </a:bodyPr>
          <a:lstStyle/>
          <a:p>
            <a:r>
              <a:rPr lang="en-US" sz="1600" dirty="0"/>
              <a:t>  History</a:t>
            </a:r>
          </a:p>
        </p:txBody>
      </p:sp>
      <p:sp>
        <p:nvSpPr>
          <p:cNvPr id="257" name="TextBox 256"/>
          <p:cNvSpPr txBox="1"/>
          <p:nvPr/>
        </p:nvSpPr>
        <p:spPr>
          <a:xfrm>
            <a:off x="1371601" y="4419600"/>
            <a:ext cx="1326119" cy="338554"/>
          </a:xfrm>
          <a:prstGeom prst="rect">
            <a:avLst/>
          </a:prstGeom>
          <a:noFill/>
        </p:spPr>
        <p:txBody>
          <a:bodyPr wrap="square" rtlCol="0">
            <a:spAutoFit/>
          </a:bodyPr>
          <a:lstStyle/>
          <a:p>
            <a:r>
              <a:rPr lang="en-US" sz="1600" dirty="0"/>
              <a:t>  Chronology</a:t>
            </a:r>
          </a:p>
        </p:txBody>
      </p:sp>
      <p:sp>
        <p:nvSpPr>
          <p:cNvPr id="258" name="TextBox 257"/>
          <p:cNvSpPr txBox="1"/>
          <p:nvPr/>
        </p:nvSpPr>
        <p:spPr>
          <a:xfrm>
            <a:off x="1524001" y="4800600"/>
            <a:ext cx="1230797" cy="338554"/>
          </a:xfrm>
          <a:prstGeom prst="rect">
            <a:avLst/>
          </a:prstGeom>
          <a:noFill/>
        </p:spPr>
        <p:txBody>
          <a:bodyPr wrap="square" rtlCol="0">
            <a:spAutoFit/>
          </a:bodyPr>
          <a:lstStyle/>
          <a:p>
            <a:r>
              <a:rPr lang="en-US" sz="1600" dirty="0"/>
              <a:t>  Emphasis</a:t>
            </a:r>
          </a:p>
        </p:txBody>
      </p:sp>
      <p:sp>
        <p:nvSpPr>
          <p:cNvPr id="259" name="TextBox 258"/>
          <p:cNvSpPr txBox="1"/>
          <p:nvPr/>
        </p:nvSpPr>
        <p:spPr>
          <a:xfrm>
            <a:off x="1295401" y="5181601"/>
            <a:ext cx="1647719" cy="584775"/>
          </a:xfrm>
          <a:prstGeom prst="rect">
            <a:avLst/>
          </a:prstGeom>
          <a:noFill/>
        </p:spPr>
        <p:txBody>
          <a:bodyPr wrap="square" rtlCol="0">
            <a:spAutoFit/>
          </a:bodyPr>
          <a:lstStyle/>
          <a:p>
            <a:r>
              <a:rPr lang="en-US" sz="1600" dirty="0"/>
              <a:t>    Key Words</a:t>
            </a:r>
          </a:p>
          <a:p>
            <a:r>
              <a:rPr lang="en-US" sz="1600" dirty="0"/>
              <a:t>   And Phrases  </a:t>
            </a:r>
          </a:p>
        </p:txBody>
      </p:sp>
      <p:sp>
        <p:nvSpPr>
          <p:cNvPr id="260" name="TextBox 259"/>
          <p:cNvSpPr txBox="1"/>
          <p:nvPr/>
        </p:nvSpPr>
        <p:spPr>
          <a:xfrm>
            <a:off x="1524000" y="5791201"/>
            <a:ext cx="1143000" cy="584775"/>
          </a:xfrm>
          <a:prstGeom prst="rect">
            <a:avLst/>
          </a:prstGeom>
          <a:noFill/>
        </p:spPr>
        <p:txBody>
          <a:bodyPr wrap="square" rtlCol="0">
            <a:spAutoFit/>
          </a:bodyPr>
          <a:lstStyle/>
          <a:p>
            <a:r>
              <a:rPr lang="en-US" sz="1600" dirty="0"/>
              <a:t>   Christ in </a:t>
            </a:r>
          </a:p>
          <a:p>
            <a:r>
              <a:rPr lang="en-US" sz="1600" dirty="0"/>
              <a:t>    Genesis</a:t>
            </a:r>
          </a:p>
        </p:txBody>
      </p:sp>
      <p:sp>
        <p:nvSpPr>
          <p:cNvPr id="262" name="TextBox 261"/>
          <p:cNvSpPr txBox="1"/>
          <p:nvPr/>
        </p:nvSpPr>
        <p:spPr>
          <a:xfrm>
            <a:off x="2819400" y="3200400"/>
            <a:ext cx="3159210" cy="369332"/>
          </a:xfrm>
          <a:prstGeom prst="rect">
            <a:avLst/>
          </a:prstGeom>
          <a:noFill/>
        </p:spPr>
        <p:txBody>
          <a:bodyPr wrap="square" rtlCol="0">
            <a:spAutoFit/>
          </a:bodyPr>
          <a:lstStyle/>
          <a:p>
            <a:r>
              <a:rPr lang="en-US" dirty="0"/>
              <a:t>Beginning of the human race</a:t>
            </a:r>
          </a:p>
        </p:txBody>
      </p:sp>
      <p:sp>
        <p:nvSpPr>
          <p:cNvPr id="263" name="TextBox 262"/>
          <p:cNvSpPr txBox="1"/>
          <p:nvPr/>
        </p:nvSpPr>
        <p:spPr>
          <a:xfrm>
            <a:off x="7010401" y="3200400"/>
            <a:ext cx="3243425" cy="369332"/>
          </a:xfrm>
          <a:prstGeom prst="rect">
            <a:avLst/>
          </a:prstGeom>
          <a:noFill/>
        </p:spPr>
        <p:txBody>
          <a:bodyPr wrap="square" rtlCol="0">
            <a:spAutoFit/>
          </a:bodyPr>
          <a:lstStyle/>
          <a:p>
            <a:r>
              <a:rPr lang="en-US" dirty="0"/>
              <a:t>  Beginning of the chosen race</a:t>
            </a:r>
          </a:p>
        </p:txBody>
      </p:sp>
      <p:sp>
        <p:nvSpPr>
          <p:cNvPr id="264" name="TextBox 263"/>
          <p:cNvSpPr txBox="1"/>
          <p:nvPr/>
        </p:nvSpPr>
        <p:spPr>
          <a:xfrm>
            <a:off x="3048000" y="3581400"/>
            <a:ext cx="2560316" cy="369332"/>
          </a:xfrm>
          <a:prstGeom prst="rect">
            <a:avLst/>
          </a:prstGeom>
          <a:noFill/>
        </p:spPr>
        <p:txBody>
          <a:bodyPr wrap="square" rtlCol="0">
            <a:spAutoFit/>
          </a:bodyPr>
          <a:lstStyle/>
          <a:p>
            <a:r>
              <a:rPr lang="en-US" dirty="0"/>
              <a:t>Confusion and scattering</a:t>
            </a:r>
          </a:p>
        </p:txBody>
      </p:sp>
      <p:sp>
        <p:nvSpPr>
          <p:cNvPr id="265" name="TextBox 264"/>
          <p:cNvSpPr txBox="1"/>
          <p:nvPr/>
        </p:nvSpPr>
        <p:spPr>
          <a:xfrm>
            <a:off x="7467601" y="3581400"/>
            <a:ext cx="1869423" cy="369332"/>
          </a:xfrm>
          <a:prstGeom prst="rect">
            <a:avLst/>
          </a:prstGeom>
          <a:noFill/>
        </p:spPr>
        <p:txBody>
          <a:bodyPr wrap="square" rtlCol="0">
            <a:spAutoFit/>
          </a:bodyPr>
          <a:lstStyle/>
          <a:p>
            <a:r>
              <a:rPr lang="en-US" dirty="0"/>
              <a:t>Bondage in Egypt</a:t>
            </a:r>
          </a:p>
        </p:txBody>
      </p:sp>
      <p:sp>
        <p:nvSpPr>
          <p:cNvPr id="266" name="TextBox 265"/>
          <p:cNvSpPr txBox="1"/>
          <p:nvPr/>
        </p:nvSpPr>
        <p:spPr>
          <a:xfrm>
            <a:off x="3276600" y="3962400"/>
            <a:ext cx="2433098" cy="369332"/>
          </a:xfrm>
          <a:prstGeom prst="rect">
            <a:avLst/>
          </a:prstGeom>
          <a:noFill/>
        </p:spPr>
        <p:txBody>
          <a:bodyPr wrap="square" rtlCol="0">
            <a:spAutoFit/>
          </a:bodyPr>
          <a:lstStyle/>
          <a:p>
            <a:r>
              <a:rPr lang="en-US" dirty="0"/>
              <a:t> Primeval history</a:t>
            </a:r>
          </a:p>
        </p:txBody>
      </p:sp>
      <p:sp>
        <p:nvSpPr>
          <p:cNvPr id="267" name="TextBox 266"/>
          <p:cNvSpPr txBox="1"/>
          <p:nvPr/>
        </p:nvSpPr>
        <p:spPr>
          <a:xfrm>
            <a:off x="7391401" y="3962400"/>
            <a:ext cx="2187791" cy="369332"/>
          </a:xfrm>
          <a:prstGeom prst="rect">
            <a:avLst/>
          </a:prstGeom>
          <a:noFill/>
        </p:spPr>
        <p:txBody>
          <a:bodyPr wrap="square" rtlCol="0">
            <a:spAutoFit/>
          </a:bodyPr>
          <a:lstStyle/>
          <a:p>
            <a:r>
              <a:rPr lang="en-US" dirty="0"/>
              <a:t>  Patriarchal History</a:t>
            </a:r>
          </a:p>
        </p:txBody>
      </p:sp>
      <p:sp>
        <p:nvSpPr>
          <p:cNvPr id="268" name="TextBox 267"/>
          <p:cNvSpPr txBox="1"/>
          <p:nvPr/>
        </p:nvSpPr>
        <p:spPr>
          <a:xfrm>
            <a:off x="6858000" y="4343400"/>
            <a:ext cx="3200400" cy="369332"/>
          </a:xfrm>
          <a:prstGeom prst="rect">
            <a:avLst/>
          </a:prstGeom>
          <a:noFill/>
        </p:spPr>
        <p:txBody>
          <a:bodyPr wrap="square" rtlCol="0">
            <a:spAutoFit/>
          </a:bodyPr>
          <a:lstStyle/>
          <a:p>
            <a:r>
              <a:rPr lang="en-US" dirty="0"/>
              <a:t>           Approximately 300 years</a:t>
            </a:r>
          </a:p>
        </p:txBody>
      </p:sp>
      <p:sp>
        <p:nvSpPr>
          <p:cNvPr id="270" name="TextBox 269"/>
          <p:cNvSpPr txBox="1"/>
          <p:nvPr/>
        </p:nvSpPr>
        <p:spPr>
          <a:xfrm>
            <a:off x="7315201" y="4724400"/>
            <a:ext cx="2708881" cy="369332"/>
          </a:xfrm>
          <a:prstGeom prst="rect">
            <a:avLst/>
          </a:prstGeom>
          <a:noFill/>
        </p:spPr>
        <p:txBody>
          <a:bodyPr wrap="square" rtlCol="0">
            <a:spAutoFit/>
          </a:bodyPr>
          <a:lstStyle/>
          <a:p>
            <a:r>
              <a:rPr lang="en-US" dirty="0"/>
              <a:t>  Four important people</a:t>
            </a:r>
          </a:p>
        </p:txBody>
      </p:sp>
      <p:sp>
        <p:nvSpPr>
          <p:cNvPr id="271" name="TextBox 270"/>
          <p:cNvSpPr txBox="1"/>
          <p:nvPr/>
        </p:nvSpPr>
        <p:spPr>
          <a:xfrm>
            <a:off x="5410200" y="5105400"/>
            <a:ext cx="2438400" cy="369332"/>
          </a:xfrm>
          <a:prstGeom prst="rect">
            <a:avLst/>
          </a:prstGeom>
          <a:noFill/>
        </p:spPr>
        <p:txBody>
          <a:bodyPr wrap="square" rtlCol="0">
            <a:spAutoFit/>
          </a:bodyPr>
          <a:lstStyle/>
          <a:p>
            <a:r>
              <a:rPr lang="en-US" dirty="0"/>
              <a:t>“In the beginning” (1:1)</a:t>
            </a:r>
          </a:p>
        </p:txBody>
      </p:sp>
      <p:sp>
        <p:nvSpPr>
          <p:cNvPr id="272" name="TextBox 271"/>
          <p:cNvSpPr txBox="1"/>
          <p:nvPr/>
        </p:nvSpPr>
        <p:spPr>
          <a:xfrm>
            <a:off x="2514601" y="5486400"/>
            <a:ext cx="8930921" cy="369332"/>
          </a:xfrm>
          <a:prstGeom prst="rect">
            <a:avLst/>
          </a:prstGeom>
          <a:noFill/>
        </p:spPr>
        <p:txBody>
          <a:bodyPr wrap="square" rtlCol="0">
            <a:spAutoFit/>
          </a:bodyPr>
          <a:lstStyle/>
          <a:p>
            <a:r>
              <a:rPr lang="en-US" dirty="0"/>
              <a:t>                 “GENERATIONS” (5:1;6:9; 10:1; 11:10; 11:27; 25:12; 25:19; 36:1; 37:2)</a:t>
            </a:r>
          </a:p>
        </p:txBody>
      </p:sp>
      <p:sp>
        <p:nvSpPr>
          <p:cNvPr id="273" name="TextBox 272"/>
          <p:cNvSpPr txBox="1"/>
          <p:nvPr/>
        </p:nvSpPr>
        <p:spPr>
          <a:xfrm>
            <a:off x="2667001" y="6019800"/>
            <a:ext cx="7726395" cy="369332"/>
          </a:xfrm>
          <a:prstGeom prst="rect">
            <a:avLst/>
          </a:prstGeom>
          <a:noFill/>
        </p:spPr>
        <p:txBody>
          <a:bodyPr wrap="square" rtlCol="0">
            <a:spAutoFit/>
          </a:bodyPr>
          <a:lstStyle/>
          <a:p>
            <a:r>
              <a:rPr lang="en-US" dirty="0"/>
              <a:t>    Pictured in the seed of woman (3:15); Melchizedek, priest and king (14:18) </a:t>
            </a:r>
          </a:p>
        </p:txBody>
      </p:sp>
      <p:sp>
        <p:nvSpPr>
          <p:cNvPr id="6" name="TextBox 5">
            <a:extLst>
              <a:ext uri="{FF2B5EF4-FFF2-40B4-BE49-F238E27FC236}">
                <a16:creationId xmlns:a16="http://schemas.microsoft.com/office/drawing/2014/main" id="{F73D8041-1E5E-A543-A097-9E56194A574C}"/>
              </a:ext>
            </a:extLst>
          </p:cNvPr>
          <p:cNvSpPr txBox="1"/>
          <p:nvPr/>
        </p:nvSpPr>
        <p:spPr>
          <a:xfrm>
            <a:off x="120571" y="1518791"/>
            <a:ext cx="1371597" cy="1754326"/>
          </a:xfrm>
          <a:prstGeom prst="rect">
            <a:avLst/>
          </a:prstGeom>
          <a:noFill/>
        </p:spPr>
        <p:txBody>
          <a:bodyPr wrap="square" rtlCol="0">
            <a:spAutoFit/>
          </a:bodyPr>
          <a:lstStyle/>
          <a:p>
            <a:r>
              <a:rPr lang="en-US" dirty="0"/>
              <a:t>“In the beginning, God created the heavens and the earth” (1:1)</a:t>
            </a:r>
          </a:p>
        </p:txBody>
      </p:sp>
      <p:sp>
        <p:nvSpPr>
          <p:cNvPr id="4" name="TextBox 3">
            <a:extLst>
              <a:ext uri="{FF2B5EF4-FFF2-40B4-BE49-F238E27FC236}">
                <a16:creationId xmlns:a16="http://schemas.microsoft.com/office/drawing/2014/main" id="{13A24B44-4A80-534C-BB70-B50C6ADF132F}"/>
              </a:ext>
            </a:extLst>
          </p:cNvPr>
          <p:cNvSpPr txBox="1"/>
          <p:nvPr/>
        </p:nvSpPr>
        <p:spPr>
          <a:xfrm>
            <a:off x="1959381" y="327390"/>
            <a:ext cx="1317219" cy="707886"/>
          </a:xfrm>
          <a:prstGeom prst="rect">
            <a:avLst/>
          </a:prstGeom>
          <a:solidFill>
            <a:schemeClr val="accent1"/>
          </a:solidFill>
          <a:ln>
            <a:solidFill>
              <a:schemeClr val="accent1"/>
            </a:solidFill>
          </a:ln>
        </p:spPr>
        <p:txBody>
          <a:bodyPr wrap="square" rtlCol="0">
            <a:spAutoFit/>
          </a:bodyPr>
          <a:lstStyle/>
          <a:p>
            <a:pPr algn="ctr"/>
            <a:r>
              <a:rPr lang="en-US" sz="2000" b="1" dirty="0"/>
              <a:t>Circa 2091 B.C.</a:t>
            </a:r>
            <a:r>
              <a:rPr lang="en-US" b="1"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70120E8-0C7B-494B-8F9F-69FC94831753}"/>
              </a:ext>
            </a:extLst>
          </p:cNvPr>
          <p:cNvSpPr>
            <a:spLocks noGrp="1"/>
          </p:cNvSpPr>
          <p:nvPr>
            <p:ph idx="4294967295"/>
          </p:nvPr>
        </p:nvSpPr>
        <p:spPr>
          <a:xfrm>
            <a:off x="0" y="0"/>
            <a:ext cx="12192000" cy="7010399"/>
          </a:xfrm>
        </p:spPr>
        <p:txBody>
          <a:bodyPr>
            <a:noAutofit/>
          </a:bodyPr>
          <a:lstStyle/>
          <a:p>
            <a:pPr marL="118872" indent="0">
              <a:buNone/>
            </a:pPr>
            <a:r>
              <a:rPr lang="en-US" sz="2000" dirty="0"/>
              <a:t>     D.  Jose[h -Cont</a:t>
            </a:r>
            <a:br>
              <a:rPr lang="en-US" sz="2000" dirty="0"/>
            </a:br>
            <a:r>
              <a:rPr lang="en-US" sz="2000" dirty="0"/>
              <a:t>            4.  Exaltation - cont.) </a:t>
            </a:r>
            <a:br>
              <a:rPr lang="en-US" sz="2000" dirty="0"/>
            </a:br>
            <a:r>
              <a:rPr lang="en-US" sz="2000" dirty="0"/>
              <a:t>                  c. Jacob sends sons (Benjamin included) again to Egypt — entertained in Joseph’s home (does not reveal </a:t>
            </a:r>
            <a:br>
              <a:rPr lang="en-US" sz="2000" dirty="0"/>
            </a:br>
            <a:r>
              <a:rPr lang="en-US" sz="2000" dirty="0"/>
              <a:t>                       his identity), Gen 43</a:t>
            </a:r>
          </a:p>
          <a:p>
            <a:pPr marL="118872" indent="0">
              <a:buNone/>
            </a:pPr>
            <a:r>
              <a:rPr lang="en-US" sz="2000" dirty="0"/>
              <a:t>                  d. Joseph sends brothers home — arrested by steward — cup found in Benjamin’s sack, — Judah pleads </a:t>
            </a:r>
            <a:br>
              <a:rPr lang="en-US" sz="2000" dirty="0"/>
            </a:br>
            <a:r>
              <a:rPr lang="en-US" sz="2000" dirty="0"/>
              <a:t>                       for Benjamin, Gen 44</a:t>
            </a:r>
          </a:p>
          <a:p>
            <a:pPr marL="118872" indent="0">
              <a:buNone/>
            </a:pPr>
            <a:r>
              <a:rPr lang="en-US" sz="2000" dirty="0"/>
              <a:t>                  e. Joseph reveals identity — tender reunion with brothers — invites Jacob and all family to Egypt, Gen 45</a:t>
            </a:r>
          </a:p>
          <a:p>
            <a:pPr marL="118872" indent="0">
              <a:buNone/>
            </a:pPr>
            <a:r>
              <a:rPr lang="en-US" sz="2000" dirty="0"/>
              <a:t>                   f. Jacob with family (70) move to Egypt — Jacob and Joseph reunited, Gen 46</a:t>
            </a:r>
          </a:p>
          <a:p>
            <a:pPr marL="118872" indent="0">
              <a:buNone/>
            </a:pPr>
            <a:r>
              <a:rPr lang="en-US" sz="2000" dirty="0"/>
              <a:t>                  g. Jacob and brothers dwell in Goshen — presented to Pharaoh — famine forces Egyptians to sell land to </a:t>
            </a:r>
            <a:br>
              <a:rPr lang="en-US" sz="2000" dirty="0"/>
            </a:br>
            <a:r>
              <a:rPr lang="en-US" sz="2000" dirty="0"/>
              <a:t>                       Joseph for Pharaoh — Joseph swears he will bury Jacob in Canaan, Gen 47</a:t>
            </a:r>
          </a:p>
          <a:p>
            <a:pPr marL="118872" indent="0">
              <a:buNone/>
            </a:pPr>
            <a:r>
              <a:rPr lang="en-US" sz="2000" dirty="0"/>
              <a:t>                   h. Jacob on deathbed blesses Joseph’s sons, Gen 48</a:t>
            </a:r>
            <a:br>
              <a:rPr lang="en-US" sz="2000" dirty="0"/>
            </a:br>
            <a:r>
              <a:rPr lang="en-US" sz="2000" dirty="0"/>
              <a:t>             5.  Death and burial of Jacob and Joseph, Gen 49, 50</a:t>
            </a:r>
          </a:p>
          <a:p>
            <a:pPr marL="118872" indent="0">
              <a:buNone/>
            </a:pPr>
            <a:r>
              <a:rPr lang="en-US" sz="2000" dirty="0"/>
              <a:t>                   a. Jacob gives deathbed blessing and prophecy for 12 sons, Gen 49</a:t>
            </a:r>
          </a:p>
          <a:p>
            <a:pPr marL="118872" indent="0">
              <a:buNone/>
            </a:pPr>
            <a:r>
              <a:rPr lang="en-US" sz="2000" dirty="0"/>
              <a:t>                   b. Death and burial of Jacob in Canaan — death and burial of Joseph in Egypt, Gen 50</a:t>
            </a:r>
          </a:p>
          <a:p>
            <a:pPr marL="118872" indent="0">
              <a:buNone/>
            </a:pPr>
            <a:endParaRPr lang="en-US" sz="2000" dirty="0"/>
          </a:p>
          <a:p>
            <a:pPr marL="118872" indent="0">
              <a:buNone/>
            </a:pPr>
            <a:endParaRPr lang="en-US" sz="2000" dirty="0"/>
          </a:p>
          <a:p>
            <a:pPr marL="118872" indent="0">
              <a:buNone/>
            </a:pPr>
            <a:endParaRPr lang="en-US" sz="2000" dirty="0"/>
          </a:p>
          <a:p>
            <a:pPr marL="118872" indent="0">
              <a:buNone/>
            </a:pPr>
            <a:endParaRPr lang="en-US" sz="2000" dirty="0"/>
          </a:p>
        </p:txBody>
      </p:sp>
    </p:spTree>
    <p:extLst>
      <p:ext uri="{BB962C8B-B14F-4D97-AF65-F5344CB8AC3E}">
        <p14:creationId xmlns:p14="http://schemas.microsoft.com/office/powerpoint/2010/main" val="34000524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19901-E98C-B34E-9FE6-C4827C386DBB}"/>
              </a:ext>
            </a:extLst>
          </p:cNvPr>
          <p:cNvSpPr>
            <a:spLocks noGrp="1"/>
          </p:cNvSpPr>
          <p:nvPr>
            <p:ph type="title"/>
          </p:nvPr>
        </p:nvSpPr>
        <p:spPr/>
        <p:txBody>
          <a:bodyPr>
            <a:normAutofit/>
          </a:bodyPr>
          <a:lstStyle/>
          <a:p>
            <a:r>
              <a:rPr lang="en-US" sz="3200" dirty="0"/>
              <a:t>Final thought</a:t>
            </a:r>
          </a:p>
        </p:txBody>
      </p:sp>
      <p:sp>
        <p:nvSpPr>
          <p:cNvPr id="3" name="Content Placeholder 2">
            <a:extLst>
              <a:ext uri="{FF2B5EF4-FFF2-40B4-BE49-F238E27FC236}">
                <a16:creationId xmlns:a16="http://schemas.microsoft.com/office/drawing/2014/main" id="{768BACF1-3102-6644-8980-7BD8D7DAF024}"/>
              </a:ext>
            </a:extLst>
          </p:cNvPr>
          <p:cNvSpPr>
            <a:spLocks noGrp="1"/>
          </p:cNvSpPr>
          <p:nvPr>
            <p:ph idx="1"/>
          </p:nvPr>
        </p:nvSpPr>
        <p:spPr>
          <a:xfrm>
            <a:off x="457200" y="1752600"/>
            <a:ext cx="11125200" cy="4648201"/>
          </a:xfrm>
        </p:spPr>
        <p:txBody>
          <a:bodyPr>
            <a:normAutofit/>
          </a:bodyPr>
          <a:lstStyle/>
          <a:p>
            <a:pPr marL="118872" indent="0">
              <a:buNone/>
            </a:pPr>
            <a:r>
              <a:rPr lang="en-US" sz="2400" dirty="0"/>
              <a:t>“The Book of Genesis is not a “pious hoax” created by sincere but misguided individuals.  Rather, it is the inspired word of God that relates to the beginning of the world, the creation of mankind, and the origin of sin and its consequences.  Primarily, it presents the beginning if the story of redemption in human history that continues on through the rest of the Bible.  The Book of Revelation contains the culmination of the story with a scene of the redeemed of the ages---not in Edenic paradise, but gathered around the throne of God in a heavenly Paradise, singing the song of Moses and the Lamb (Jesus) and enjoying intimate fellowship with the triune God and His people forever.”  --- </a:t>
            </a:r>
            <a:r>
              <a:rPr lang="en-US" sz="1600" dirty="0"/>
              <a:t>William W. Grasham, Ibid, page 5.  </a:t>
            </a:r>
            <a:endParaRPr lang="en-US" sz="2400" dirty="0"/>
          </a:p>
        </p:txBody>
      </p:sp>
    </p:spTree>
    <p:extLst>
      <p:ext uri="{BB962C8B-B14F-4D97-AF65-F5344CB8AC3E}">
        <p14:creationId xmlns:p14="http://schemas.microsoft.com/office/powerpoint/2010/main" val="610609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3310317907"/>
              </p:ext>
            </p:extLst>
          </p:nvPr>
        </p:nvGraphicFramePr>
        <p:xfrm>
          <a:off x="0" y="2"/>
          <a:ext cx="12192000" cy="6955294"/>
        </p:xfrm>
        <a:graphic>
          <a:graphicData uri="http://schemas.openxmlformats.org/drawingml/2006/table">
            <a:tbl>
              <a:tblPr firstRow="1" bandRow="1">
                <a:tableStyleId>{073A0DAA-6AF3-43AB-8588-CEC1D06C72B9}</a:tableStyleId>
              </a:tblPr>
              <a:tblGrid>
                <a:gridCol w="2298865">
                  <a:extLst>
                    <a:ext uri="{9D8B030D-6E8A-4147-A177-3AD203B41FA5}">
                      <a16:colId xmlns:a16="http://schemas.microsoft.com/office/drawing/2014/main" val="20000"/>
                    </a:ext>
                  </a:extLst>
                </a:gridCol>
                <a:gridCol w="4495405">
                  <a:extLst>
                    <a:ext uri="{9D8B030D-6E8A-4147-A177-3AD203B41FA5}">
                      <a16:colId xmlns:a16="http://schemas.microsoft.com/office/drawing/2014/main" val="20001"/>
                    </a:ext>
                  </a:extLst>
                </a:gridCol>
                <a:gridCol w="3125231">
                  <a:extLst>
                    <a:ext uri="{9D8B030D-6E8A-4147-A177-3AD203B41FA5}">
                      <a16:colId xmlns:a16="http://schemas.microsoft.com/office/drawing/2014/main" val="20002"/>
                    </a:ext>
                  </a:extLst>
                </a:gridCol>
                <a:gridCol w="726907">
                  <a:extLst>
                    <a:ext uri="{9D8B030D-6E8A-4147-A177-3AD203B41FA5}">
                      <a16:colId xmlns:a16="http://schemas.microsoft.com/office/drawing/2014/main" val="20003"/>
                    </a:ext>
                  </a:extLst>
                </a:gridCol>
                <a:gridCol w="1545592">
                  <a:extLst>
                    <a:ext uri="{9D8B030D-6E8A-4147-A177-3AD203B41FA5}">
                      <a16:colId xmlns:a16="http://schemas.microsoft.com/office/drawing/2014/main" val="20004"/>
                    </a:ext>
                  </a:extLst>
                </a:gridCol>
              </a:tblGrid>
              <a:tr h="529728">
                <a:tc>
                  <a:txBody>
                    <a:bodyPr/>
                    <a:lstStyle/>
                    <a:p>
                      <a:pPr algn="ctr"/>
                      <a:r>
                        <a:rPr lang="en-US" dirty="0"/>
                        <a:t>Period</a:t>
                      </a:r>
                      <a:endParaRPr lang="en-US" dirty="0">
                        <a:latin typeface="Abadi MT Condensed Extra Bold" charset="0"/>
                        <a:ea typeface="Abadi MT Condensed Extra Bold" charset="0"/>
                        <a:cs typeface="Abadi MT Condensed Extra Bold" charset="0"/>
                      </a:endParaRPr>
                    </a:p>
                  </a:txBody>
                  <a:tcPr/>
                </a:tc>
                <a:tc>
                  <a:txBody>
                    <a:bodyPr/>
                    <a:lstStyle/>
                    <a:p>
                      <a:pPr algn="ctr"/>
                      <a:r>
                        <a:rPr lang="en-US" dirty="0"/>
                        <a:t>History Covered</a:t>
                      </a:r>
                    </a:p>
                  </a:txBody>
                  <a:tcPr/>
                </a:tc>
                <a:tc>
                  <a:txBody>
                    <a:bodyPr/>
                    <a:lstStyle/>
                    <a:p>
                      <a:pPr algn="ctr"/>
                      <a:r>
                        <a:rPr lang="en-US" dirty="0"/>
                        <a:t>Scriptures</a:t>
                      </a:r>
                    </a:p>
                  </a:txBody>
                  <a:tcPr/>
                </a:tc>
                <a:tc>
                  <a:txBody>
                    <a:bodyPr/>
                    <a:lstStyle/>
                    <a:p>
                      <a:pPr algn="ctr"/>
                      <a:r>
                        <a:rPr lang="en-US" dirty="0"/>
                        <a:t>Years</a:t>
                      </a:r>
                    </a:p>
                  </a:txBody>
                  <a:tcPr/>
                </a:tc>
                <a:tc>
                  <a:txBody>
                    <a:bodyPr/>
                    <a:lstStyle/>
                    <a:p>
                      <a:pPr algn="ctr"/>
                      <a:r>
                        <a:rPr lang="en-US" dirty="0"/>
                        <a:t>Principal </a:t>
                      </a:r>
                    </a:p>
                  </a:txBody>
                  <a:tcPr/>
                </a:tc>
                <a:extLst>
                  <a:ext uri="{0D108BD9-81ED-4DB2-BD59-A6C34878D82A}">
                    <a16:rowId xmlns:a16="http://schemas.microsoft.com/office/drawing/2014/main" val="10000"/>
                  </a:ext>
                </a:extLst>
              </a:tr>
              <a:tr h="391480">
                <a:tc>
                  <a:txBody>
                    <a:bodyPr/>
                    <a:lstStyle/>
                    <a:p>
                      <a:r>
                        <a:rPr lang="en-US" sz="1700" dirty="0">
                          <a:latin typeface="Abadi MT Condensed Extra Bold" charset="0"/>
                          <a:ea typeface="Abadi MT Condensed Extra Bold" charset="0"/>
                          <a:cs typeface="Abadi MT Condensed Extra Bold" charset="0"/>
                        </a:rPr>
                        <a:t>Antediluvian</a:t>
                      </a:r>
                      <a:endParaRPr lang="en-US" sz="1700" b="1" dirty="0">
                        <a:latin typeface="Abadi MT Condensed Extra Bold" charset="0"/>
                        <a:ea typeface="Abadi MT Condensed Extra Bold" charset="0"/>
                        <a:cs typeface="Abadi MT Condensed Extra Bold" charset="0"/>
                      </a:endParaRPr>
                    </a:p>
                  </a:txBody>
                  <a:tcPr/>
                </a:tc>
                <a:tc>
                  <a:txBody>
                    <a:bodyPr/>
                    <a:lstStyle/>
                    <a:p>
                      <a:r>
                        <a:rPr lang="en-US" sz="1700" dirty="0"/>
                        <a:t>Creation to</a:t>
                      </a:r>
                      <a:r>
                        <a:rPr lang="en-US" sz="1700" baseline="0" dirty="0"/>
                        <a:t> the Flood</a:t>
                      </a:r>
                      <a:endParaRPr lang="en-US" sz="1700" dirty="0"/>
                    </a:p>
                  </a:txBody>
                  <a:tcPr/>
                </a:tc>
                <a:tc>
                  <a:txBody>
                    <a:bodyPr/>
                    <a:lstStyle/>
                    <a:p>
                      <a:r>
                        <a:rPr lang="en-US" sz="1700" dirty="0"/>
                        <a:t>Gen. 1-7</a:t>
                      </a:r>
                    </a:p>
                  </a:txBody>
                  <a:tcPr/>
                </a:tc>
                <a:tc>
                  <a:txBody>
                    <a:bodyPr/>
                    <a:lstStyle/>
                    <a:p>
                      <a:pPr algn="ctr"/>
                      <a:r>
                        <a:rPr lang="en-US" sz="1700" dirty="0"/>
                        <a:t>1656</a:t>
                      </a:r>
                    </a:p>
                  </a:txBody>
                  <a:tcPr/>
                </a:tc>
                <a:tc>
                  <a:txBody>
                    <a:bodyPr/>
                    <a:lstStyle/>
                    <a:p>
                      <a:r>
                        <a:rPr lang="en-US" sz="1700" dirty="0"/>
                        <a:t>Adam</a:t>
                      </a:r>
                    </a:p>
                  </a:txBody>
                  <a:tcPr/>
                </a:tc>
                <a:extLst>
                  <a:ext uri="{0D108BD9-81ED-4DB2-BD59-A6C34878D82A}">
                    <a16:rowId xmlns:a16="http://schemas.microsoft.com/office/drawing/2014/main" val="10001"/>
                  </a:ext>
                </a:extLst>
              </a:tr>
              <a:tr h="391480">
                <a:tc>
                  <a:txBody>
                    <a:bodyPr/>
                    <a:lstStyle/>
                    <a:p>
                      <a:r>
                        <a:rPr lang="en-US" sz="1700" dirty="0">
                          <a:latin typeface="Abadi MT Condensed Extra Bold" charset="0"/>
                          <a:ea typeface="Abadi MT Condensed Extra Bold" charset="0"/>
                          <a:cs typeface="Abadi MT Condensed Extra Bold" charset="0"/>
                        </a:rPr>
                        <a:t>Postdiluvian</a:t>
                      </a:r>
                    </a:p>
                  </a:txBody>
                  <a:tcPr/>
                </a:tc>
                <a:tc>
                  <a:txBody>
                    <a:bodyPr/>
                    <a:lstStyle/>
                    <a:p>
                      <a:r>
                        <a:rPr lang="en-US" sz="1700" dirty="0"/>
                        <a:t>From the flood</a:t>
                      </a:r>
                      <a:r>
                        <a:rPr lang="en-US" sz="1700" baseline="0" dirty="0"/>
                        <a:t> to call of Abraham</a:t>
                      </a:r>
                      <a:endParaRPr lang="en-US" sz="1700" dirty="0"/>
                    </a:p>
                  </a:txBody>
                  <a:tcPr/>
                </a:tc>
                <a:tc>
                  <a:txBody>
                    <a:bodyPr/>
                    <a:lstStyle/>
                    <a:p>
                      <a:r>
                        <a:rPr lang="en-US" sz="1700" dirty="0"/>
                        <a:t>Gen. 8-!1</a:t>
                      </a:r>
                    </a:p>
                  </a:txBody>
                  <a:tcPr/>
                </a:tc>
                <a:tc>
                  <a:txBody>
                    <a:bodyPr/>
                    <a:lstStyle/>
                    <a:p>
                      <a:pPr algn="ctr"/>
                      <a:r>
                        <a:rPr lang="en-US" sz="1700" dirty="0"/>
                        <a:t>427</a:t>
                      </a:r>
                    </a:p>
                  </a:txBody>
                  <a:tcPr/>
                </a:tc>
                <a:tc>
                  <a:txBody>
                    <a:bodyPr/>
                    <a:lstStyle/>
                    <a:p>
                      <a:r>
                        <a:rPr lang="en-US" sz="1700" dirty="0"/>
                        <a:t>Noah</a:t>
                      </a:r>
                    </a:p>
                  </a:txBody>
                  <a:tcPr/>
                </a:tc>
                <a:extLst>
                  <a:ext uri="{0D108BD9-81ED-4DB2-BD59-A6C34878D82A}">
                    <a16:rowId xmlns:a16="http://schemas.microsoft.com/office/drawing/2014/main" val="10002"/>
                  </a:ext>
                </a:extLst>
              </a:tr>
              <a:tr h="391480">
                <a:tc>
                  <a:txBody>
                    <a:bodyPr/>
                    <a:lstStyle/>
                    <a:p>
                      <a:r>
                        <a:rPr lang="en-US" sz="1700" dirty="0">
                          <a:latin typeface="Abadi MT Condensed Extra Bold" charset="0"/>
                          <a:ea typeface="Abadi MT Condensed Extra Bold" charset="0"/>
                          <a:cs typeface="Abadi MT Condensed Extra Bold" charset="0"/>
                        </a:rPr>
                        <a:t>Patriarchal</a:t>
                      </a:r>
                      <a:r>
                        <a:rPr lang="en-US" sz="1700" baseline="0" dirty="0">
                          <a:latin typeface="Abadi MT Condensed Extra Bold" charset="0"/>
                          <a:ea typeface="Abadi MT Condensed Extra Bold" charset="0"/>
                          <a:cs typeface="Abadi MT Condensed Extra Bold" charset="0"/>
                        </a:rPr>
                        <a:t> </a:t>
                      </a:r>
                      <a:endParaRPr lang="en-US" sz="1700" dirty="0">
                        <a:latin typeface="Abadi MT Condensed Extra Bold" charset="0"/>
                        <a:ea typeface="Abadi MT Condensed Extra Bold" charset="0"/>
                        <a:cs typeface="Abadi MT Condensed Extra Bold" charset="0"/>
                      </a:endParaRPr>
                    </a:p>
                  </a:txBody>
                  <a:tcPr>
                    <a:solidFill>
                      <a:srgbClr val="FFFF00"/>
                    </a:solidFill>
                  </a:tcPr>
                </a:tc>
                <a:tc>
                  <a:txBody>
                    <a:bodyPr/>
                    <a:lstStyle/>
                    <a:p>
                      <a:r>
                        <a:rPr lang="en-US" sz="1700" dirty="0"/>
                        <a:t>From the call of</a:t>
                      </a:r>
                      <a:r>
                        <a:rPr lang="en-US" sz="1700" baseline="0" dirty="0"/>
                        <a:t> Abraham to Egyptian Bondage </a:t>
                      </a:r>
                      <a:endParaRPr lang="en-US" sz="1700" dirty="0"/>
                    </a:p>
                  </a:txBody>
                  <a:tcPr>
                    <a:solidFill>
                      <a:srgbClr val="FFFF00"/>
                    </a:solidFill>
                  </a:tcPr>
                </a:tc>
                <a:tc>
                  <a:txBody>
                    <a:bodyPr/>
                    <a:lstStyle/>
                    <a:p>
                      <a:r>
                        <a:rPr lang="en-US" sz="1700" dirty="0"/>
                        <a:t>Gen. 12-45</a:t>
                      </a:r>
                    </a:p>
                  </a:txBody>
                  <a:tcPr>
                    <a:solidFill>
                      <a:srgbClr val="FFFF00"/>
                    </a:solidFill>
                  </a:tcPr>
                </a:tc>
                <a:tc>
                  <a:txBody>
                    <a:bodyPr/>
                    <a:lstStyle/>
                    <a:p>
                      <a:pPr algn="ctr"/>
                      <a:r>
                        <a:rPr lang="en-US" sz="1700" dirty="0"/>
                        <a:t>215</a:t>
                      </a:r>
                    </a:p>
                  </a:txBody>
                  <a:tcPr>
                    <a:solidFill>
                      <a:srgbClr val="FFFF00"/>
                    </a:solidFill>
                  </a:tcPr>
                </a:tc>
                <a:tc>
                  <a:txBody>
                    <a:bodyPr/>
                    <a:lstStyle/>
                    <a:p>
                      <a:r>
                        <a:rPr lang="en-US" sz="1700" dirty="0"/>
                        <a:t>Abraham</a:t>
                      </a:r>
                    </a:p>
                  </a:txBody>
                  <a:tcPr>
                    <a:solidFill>
                      <a:srgbClr val="FFFF00"/>
                    </a:solidFill>
                  </a:tcPr>
                </a:tc>
                <a:extLst>
                  <a:ext uri="{0D108BD9-81ED-4DB2-BD59-A6C34878D82A}">
                    <a16:rowId xmlns:a16="http://schemas.microsoft.com/office/drawing/2014/main" val="10003"/>
                  </a:ext>
                </a:extLst>
              </a:tr>
              <a:tr h="391480">
                <a:tc>
                  <a:txBody>
                    <a:bodyPr/>
                    <a:lstStyle/>
                    <a:p>
                      <a:r>
                        <a:rPr lang="en-US" sz="1700" dirty="0">
                          <a:latin typeface="Abadi MT Condensed Extra Bold" charset="0"/>
                          <a:ea typeface="Abadi MT Condensed Extra Bold" charset="0"/>
                          <a:cs typeface="Abadi MT Condensed Extra Bold" charset="0"/>
                        </a:rPr>
                        <a:t>Egyptian Bondage</a:t>
                      </a:r>
                    </a:p>
                  </a:txBody>
                  <a:tcPr/>
                </a:tc>
                <a:tc>
                  <a:txBody>
                    <a:bodyPr/>
                    <a:lstStyle/>
                    <a:p>
                      <a:r>
                        <a:rPr lang="en-US" sz="1700" dirty="0"/>
                        <a:t>From</a:t>
                      </a:r>
                      <a:r>
                        <a:rPr lang="en-US" sz="1700" baseline="0" dirty="0"/>
                        <a:t> Egyptian Bondage to the Exodus</a:t>
                      </a:r>
                      <a:endParaRPr lang="en-US" sz="1700" dirty="0"/>
                    </a:p>
                  </a:txBody>
                  <a:tcPr/>
                </a:tc>
                <a:tc>
                  <a:txBody>
                    <a:bodyPr/>
                    <a:lstStyle/>
                    <a:p>
                      <a:r>
                        <a:rPr lang="en-US" sz="1700" dirty="0"/>
                        <a:t>Gen.</a:t>
                      </a:r>
                      <a:r>
                        <a:rPr lang="en-US" sz="1700" baseline="0" dirty="0"/>
                        <a:t> 46-Ex. 11</a:t>
                      </a:r>
                      <a:endParaRPr lang="en-US" sz="1700" dirty="0"/>
                    </a:p>
                  </a:txBody>
                  <a:tcPr/>
                </a:tc>
                <a:tc>
                  <a:txBody>
                    <a:bodyPr/>
                    <a:lstStyle/>
                    <a:p>
                      <a:pPr algn="ctr"/>
                      <a:r>
                        <a:rPr lang="en-US" sz="1700" dirty="0"/>
                        <a:t>215</a:t>
                      </a:r>
                    </a:p>
                  </a:txBody>
                  <a:tcPr/>
                </a:tc>
                <a:tc>
                  <a:txBody>
                    <a:bodyPr/>
                    <a:lstStyle/>
                    <a:p>
                      <a:r>
                        <a:rPr lang="en-US" sz="1700" dirty="0"/>
                        <a:t>Joseph</a:t>
                      </a:r>
                    </a:p>
                  </a:txBody>
                  <a:tcPr/>
                </a:tc>
                <a:extLst>
                  <a:ext uri="{0D108BD9-81ED-4DB2-BD59-A6C34878D82A}">
                    <a16:rowId xmlns:a16="http://schemas.microsoft.com/office/drawing/2014/main" val="10004"/>
                  </a:ext>
                </a:extLst>
              </a:tr>
              <a:tr h="391480">
                <a:tc>
                  <a:txBody>
                    <a:bodyPr/>
                    <a:lstStyle/>
                    <a:p>
                      <a:r>
                        <a:rPr lang="en-US" sz="1700" dirty="0">
                          <a:latin typeface="Abadi MT Condensed Extra Bold" charset="0"/>
                          <a:ea typeface="Abadi MT Condensed Extra Bold" charset="0"/>
                          <a:cs typeface="Abadi MT Condensed Extra Bold" charset="0"/>
                        </a:rPr>
                        <a:t>Wilderness Wanderings</a:t>
                      </a:r>
                    </a:p>
                  </a:txBody>
                  <a:tcPr/>
                </a:tc>
                <a:tc>
                  <a:txBody>
                    <a:bodyPr/>
                    <a:lstStyle/>
                    <a:p>
                      <a:r>
                        <a:rPr lang="en-US" sz="1700" dirty="0"/>
                        <a:t>From Exodus to crossing of the Jordan</a:t>
                      </a:r>
                    </a:p>
                  </a:txBody>
                  <a:tcPr/>
                </a:tc>
                <a:tc>
                  <a:txBody>
                    <a:bodyPr/>
                    <a:lstStyle/>
                    <a:p>
                      <a:r>
                        <a:rPr lang="en-US" sz="1700" dirty="0"/>
                        <a:t>Ex.</a:t>
                      </a:r>
                      <a:r>
                        <a:rPr lang="en-US" sz="1700" baseline="0" dirty="0"/>
                        <a:t> 12-Deut. 34</a:t>
                      </a:r>
                      <a:endParaRPr lang="en-US" sz="1700" dirty="0"/>
                    </a:p>
                  </a:txBody>
                  <a:tcPr/>
                </a:tc>
                <a:tc>
                  <a:txBody>
                    <a:bodyPr/>
                    <a:lstStyle/>
                    <a:p>
                      <a:pPr algn="ctr"/>
                      <a:r>
                        <a:rPr lang="en-US" sz="1700" dirty="0"/>
                        <a:t>40</a:t>
                      </a:r>
                    </a:p>
                  </a:txBody>
                  <a:tcPr/>
                </a:tc>
                <a:tc>
                  <a:txBody>
                    <a:bodyPr/>
                    <a:lstStyle/>
                    <a:p>
                      <a:r>
                        <a:rPr lang="en-US" sz="1700" dirty="0"/>
                        <a:t>Moses</a:t>
                      </a:r>
                    </a:p>
                  </a:txBody>
                  <a:tcPr/>
                </a:tc>
                <a:extLst>
                  <a:ext uri="{0D108BD9-81ED-4DB2-BD59-A6C34878D82A}">
                    <a16:rowId xmlns:a16="http://schemas.microsoft.com/office/drawing/2014/main" val="10005"/>
                  </a:ext>
                </a:extLst>
              </a:tr>
              <a:tr h="391480">
                <a:tc>
                  <a:txBody>
                    <a:bodyPr/>
                    <a:lstStyle/>
                    <a:p>
                      <a:r>
                        <a:rPr lang="en-US" sz="1700" dirty="0">
                          <a:latin typeface="Abadi MT Condensed Extra Bold" charset="0"/>
                          <a:ea typeface="Abadi MT Condensed Extra Bold" charset="0"/>
                          <a:cs typeface="Abadi MT Condensed Extra Bold" charset="0"/>
                        </a:rPr>
                        <a:t>Conquest of Canaan</a:t>
                      </a:r>
                    </a:p>
                  </a:txBody>
                  <a:tcPr/>
                </a:tc>
                <a:tc>
                  <a:txBody>
                    <a:bodyPr/>
                    <a:lstStyle/>
                    <a:p>
                      <a:r>
                        <a:rPr lang="en-US" sz="1700" dirty="0"/>
                        <a:t>From crossing of Jordan</a:t>
                      </a:r>
                      <a:r>
                        <a:rPr lang="en-US" sz="1700" baseline="0" dirty="0"/>
                        <a:t> to Joshua’s death</a:t>
                      </a:r>
                      <a:endParaRPr lang="en-US" sz="1700" dirty="0"/>
                    </a:p>
                  </a:txBody>
                  <a:tcPr/>
                </a:tc>
                <a:tc>
                  <a:txBody>
                    <a:bodyPr/>
                    <a:lstStyle/>
                    <a:p>
                      <a:r>
                        <a:rPr lang="en-US" sz="1700" dirty="0"/>
                        <a:t>Josh. 1-24</a:t>
                      </a:r>
                    </a:p>
                  </a:txBody>
                  <a:tcPr/>
                </a:tc>
                <a:tc>
                  <a:txBody>
                    <a:bodyPr/>
                    <a:lstStyle/>
                    <a:p>
                      <a:pPr algn="ctr"/>
                      <a:r>
                        <a:rPr lang="en-US" sz="1700" dirty="0"/>
                        <a:t>51</a:t>
                      </a:r>
                    </a:p>
                  </a:txBody>
                  <a:tcPr/>
                </a:tc>
                <a:tc>
                  <a:txBody>
                    <a:bodyPr/>
                    <a:lstStyle/>
                    <a:p>
                      <a:r>
                        <a:rPr lang="en-US" sz="1700" dirty="0"/>
                        <a:t>Joshua</a:t>
                      </a:r>
                    </a:p>
                  </a:txBody>
                  <a:tcPr/>
                </a:tc>
                <a:extLst>
                  <a:ext uri="{0D108BD9-81ED-4DB2-BD59-A6C34878D82A}">
                    <a16:rowId xmlns:a16="http://schemas.microsoft.com/office/drawing/2014/main" val="10006"/>
                  </a:ext>
                </a:extLst>
              </a:tr>
              <a:tr h="391480">
                <a:tc>
                  <a:txBody>
                    <a:bodyPr/>
                    <a:lstStyle/>
                    <a:p>
                      <a:r>
                        <a:rPr lang="en-US" sz="1700" dirty="0">
                          <a:latin typeface="Abadi MT Condensed Extra Bold" charset="0"/>
                          <a:ea typeface="Abadi MT Condensed Extra Bold" charset="0"/>
                          <a:cs typeface="Abadi MT Condensed Extra Bold" charset="0"/>
                        </a:rPr>
                        <a:t>Judges</a:t>
                      </a:r>
                    </a:p>
                  </a:txBody>
                  <a:tcPr/>
                </a:tc>
                <a:tc>
                  <a:txBody>
                    <a:bodyPr/>
                    <a:lstStyle/>
                    <a:p>
                      <a:r>
                        <a:rPr lang="en-US" sz="1700" dirty="0"/>
                        <a:t>From Joshua to King Saul</a:t>
                      </a:r>
                    </a:p>
                  </a:txBody>
                  <a:tcPr/>
                </a:tc>
                <a:tc>
                  <a:txBody>
                    <a:bodyPr/>
                    <a:lstStyle/>
                    <a:p>
                      <a:r>
                        <a:rPr lang="en-US" sz="1700" dirty="0"/>
                        <a:t>Ju,</a:t>
                      </a:r>
                      <a:r>
                        <a:rPr lang="en-US" sz="1700" baseline="0" dirty="0"/>
                        <a:t> Ruth, 1 Sa. 1-9</a:t>
                      </a:r>
                      <a:endParaRPr lang="en-US" sz="1700" dirty="0"/>
                    </a:p>
                  </a:txBody>
                  <a:tcPr/>
                </a:tc>
                <a:tc>
                  <a:txBody>
                    <a:bodyPr/>
                    <a:lstStyle/>
                    <a:p>
                      <a:pPr algn="ctr"/>
                      <a:r>
                        <a:rPr lang="en-US" sz="1700" dirty="0"/>
                        <a:t>305</a:t>
                      </a:r>
                    </a:p>
                  </a:txBody>
                  <a:tcPr/>
                </a:tc>
                <a:tc>
                  <a:txBody>
                    <a:bodyPr/>
                    <a:lstStyle/>
                    <a:p>
                      <a:r>
                        <a:rPr lang="en-US" sz="1700" dirty="0"/>
                        <a:t>Samuel</a:t>
                      </a:r>
                    </a:p>
                  </a:txBody>
                  <a:tcPr/>
                </a:tc>
                <a:extLst>
                  <a:ext uri="{0D108BD9-81ED-4DB2-BD59-A6C34878D82A}">
                    <a16:rowId xmlns:a16="http://schemas.microsoft.com/office/drawing/2014/main" val="10007"/>
                  </a:ext>
                </a:extLst>
              </a:tr>
              <a:tr h="448419">
                <a:tc>
                  <a:txBody>
                    <a:bodyPr/>
                    <a:lstStyle/>
                    <a:p>
                      <a:r>
                        <a:rPr lang="en-US" sz="1700" dirty="0">
                          <a:latin typeface="Abadi MT Condensed Extra Bold" charset="0"/>
                          <a:ea typeface="Abadi MT Condensed Extra Bold" charset="0"/>
                          <a:cs typeface="Abadi MT Condensed Extra Bold" charset="0"/>
                        </a:rPr>
                        <a:t>The United Kingdom</a:t>
                      </a:r>
                    </a:p>
                  </a:txBody>
                  <a:tcPr/>
                </a:tc>
                <a:tc>
                  <a:txBody>
                    <a:bodyPr/>
                    <a:lstStyle/>
                    <a:p>
                      <a:r>
                        <a:rPr lang="en-US" sz="1700" dirty="0"/>
                        <a:t>From</a:t>
                      </a:r>
                      <a:r>
                        <a:rPr lang="en-US" sz="1700" baseline="0" dirty="0"/>
                        <a:t> origin of kingdom to its division</a:t>
                      </a:r>
                      <a:endParaRPr lang="en-US" sz="1700" dirty="0"/>
                    </a:p>
                  </a:txBody>
                  <a:tcPr/>
                </a:tc>
                <a:tc>
                  <a:txBody>
                    <a:bodyPr/>
                    <a:lstStyle/>
                    <a:p>
                      <a:r>
                        <a:rPr lang="en-US" sz="1700" dirty="0"/>
                        <a:t>1 Sa. 9-1 Ki. 11; 1 Chr. 10, 2 Chr. 9</a:t>
                      </a:r>
                    </a:p>
                  </a:txBody>
                  <a:tcPr/>
                </a:tc>
                <a:tc>
                  <a:txBody>
                    <a:bodyPr/>
                    <a:lstStyle/>
                    <a:p>
                      <a:pPr algn="ctr"/>
                      <a:r>
                        <a:rPr lang="en-US" sz="1700" dirty="0"/>
                        <a:t>120</a:t>
                      </a:r>
                    </a:p>
                  </a:txBody>
                  <a:tcPr/>
                </a:tc>
                <a:tc>
                  <a:txBody>
                    <a:bodyPr/>
                    <a:lstStyle/>
                    <a:p>
                      <a:r>
                        <a:rPr lang="en-US" sz="1700" dirty="0"/>
                        <a:t>David</a:t>
                      </a:r>
                    </a:p>
                  </a:txBody>
                  <a:tcPr/>
                </a:tc>
                <a:extLst>
                  <a:ext uri="{0D108BD9-81ED-4DB2-BD59-A6C34878D82A}">
                    <a16:rowId xmlns:a16="http://schemas.microsoft.com/office/drawing/2014/main" val="10008"/>
                  </a:ext>
                </a:extLst>
              </a:tr>
              <a:tr h="608139">
                <a:tc>
                  <a:txBody>
                    <a:bodyPr/>
                    <a:lstStyle/>
                    <a:p>
                      <a:r>
                        <a:rPr lang="en-US" sz="1700" dirty="0">
                          <a:latin typeface="Abadi MT Condensed Extra Bold" charset="0"/>
                          <a:ea typeface="Abadi MT Condensed Extra Bold" charset="0"/>
                          <a:cs typeface="Abadi MT Condensed Extra Bold" charset="0"/>
                        </a:rPr>
                        <a:t>The Divided Kingdom</a:t>
                      </a:r>
                    </a:p>
                  </a:txBody>
                  <a:tcPr/>
                </a:tc>
                <a:tc>
                  <a:txBody>
                    <a:bodyPr/>
                    <a:lstStyle/>
                    <a:p>
                      <a:r>
                        <a:rPr lang="en-US" sz="1700" dirty="0"/>
                        <a:t>From</a:t>
                      </a:r>
                      <a:r>
                        <a:rPr lang="en-US" sz="1700" baseline="0" dirty="0"/>
                        <a:t> the division to the fall of Israel</a:t>
                      </a:r>
                      <a:endParaRPr lang="en-US" sz="1700" dirty="0"/>
                    </a:p>
                  </a:txBody>
                  <a:tcPr/>
                </a:tc>
                <a:tc>
                  <a:txBody>
                    <a:bodyPr/>
                    <a:lstStyle/>
                    <a:p>
                      <a:r>
                        <a:rPr lang="en-US" sz="1700" dirty="0"/>
                        <a:t>1 Ki. 12-2 Ki. 20; 2 Chr. 10-32</a:t>
                      </a:r>
                    </a:p>
                  </a:txBody>
                  <a:tcPr/>
                </a:tc>
                <a:tc>
                  <a:txBody>
                    <a:bodyPr/>
                    <a:lstStyle/>
                    <a:p>
                      <a:pPr algn="ctr"/>
                      <a:r>
                        <a:rPr lang="en-US" sz="1700" dirty="0"/>
                        <a:t>253</a:t>
                      </a:r>
                    </a:p>
                  </a:txBody>
                  <a:tcPr/>
                </a:tc>
                <a:tc>
                  <a:txBody>
                    <a:bodyPr/>
                    <a:lstStyle/>
                    <a:p>
                      <a:r>
                        <a:rPr lang="en-US" sz="1700" dirty="0"/>
                        <a:t>Elijah</a:t>
                      </a:r>
                    </a:p>
                  </a:txBody>
                  <a:tcPr/>
                </a:tc>
                <a:extLst>
                  <a:ext uri="{0D108BD9-81ED-4DB2-BD59-A6C34878D82A}">
                    <a16:rowId xmlns:a16="http://schemas.microsoft.com/office/drawing/2014/main" val="10009"/>
                  </a:ext>
                </a:extLst>
              </a:tr>
              <a:tr h="406478">
                <a:tc>
                  <a:txBody>
                    <a:bodyPr/>
                    <a:lstStyle/>
                    <a:p>
                      <a:r>
                        <a:rPr lang="en-US" sz="1700" dirty="0">
                          <a:latin typeface="Abadi MT Condensed Extra Bold" charset="0"/>
                          <a:ea typeface="Abadi MT Condensed Extra Bold" charset="0"/>
                          <a:cs typeface="Abadi MT Condensed Extra Bold" charset="0"/>
                        </a:rPr>
                        <a:t>Judah Alone</a:t>
                      </a:r>
                    </a:p>
                  </a:txBody>
                  <a:tcPr/>
                </a:tc>
                <a:tc>
                  <a:txBody>
                    <a:bodyPr/>
                    <a:lstStyle/>
                    <a:p>
                      <a:r>
                        <a:rPr lang="en-US" sz="1700" dirty="0"/>
                        <a:t>From fall of Israel</a:t>
                      </a:r>
                      <a:r>
                        <a:rPr lang="en-US" sz="1700" baseline="0" dirty="0"/>
                        <a:t> to the fall of Judah</a:t>
                      </a:r>
                      <a:endParaRPr lang="en-US" sz="1700" dirty="0"/>
                    </a:p>
                  </a:txBody>
                  <a:tcPr/>
                </a:tc>
                <a:tc>
                  <a:txBody>
                    <a:bodyPr/>
                    <a:lstStyle/>
                    <a:p>
                      <a:r>
                        <a:rPr lang="en-US" sz="1700" dirty="0"/>
                        <a:t>2 Ki. 21-25; 2 Chr. 10-32</a:t>
                      </a:r>
                    </a:p>
                  </a:txBody>
                  <a:tcPr/>
                </a:tc>
                <a:tc>
                  <a:txBody>
                    <a:bodyPr/>
                    <a:lstStyle/>
                    <a:p>
                      <a:pPr algn="ctr"/>
                      <a:r>
                        <a:rPr lang="en-US" sz="1700" dirty="0"/>
                        <a:t>125</a:t>
                      </a:r>
                    </a:p>
                  </a:txBody>
                  <a:tcPr/>
                </a:tc>
                <a:tc>
                  <a:txBody>
                    <a:bodyPr/>
                    <a:lstStyle/>
                    <a:p>
                      <a:r>
                        <a:rPr lang="en-US" sz="1700" dirty="0"/>
                        <a:t>Josiah</a:t>
                      </a:r>
                    </a:p>
                  </a:txBody>
                  <a:tcPr/>
                </a:tc>
                <a:extLst>
                  <a:ext uri="{0D108BD9-81ED-4DB2-BD59-A6C34878D82A}">
                    <a16:rowId xmlns:a16="http://schemas.microsoft.com/office/drawing/2014/main" val="10010"/>
                  </a:ext>
                </a:extLst>
              </a:tr>
              <a:tr h="438130">
                <a:tc>
                  <a:txBody>
                    <a:bodyPr/>
                    <a:lstStyle/>
                    <a:p>
                      <a:r>
                        <a:rPr lang="en-US" sz="1700" dirty="0">
                          <a:latin typeface="Abadi MT Condensed Extra Bold" charset="0"/>
                          <a:ea typeface="Abadi MT Condensed Extra Bold" charset="0"/>
                          <a:cs typeface="Abadi MT Condensed Extra Bold" charset="0"/>
                        </a:rPr>
                        <a:t>Babylonian Captivity</a:t>
                      </a:r>
                    </a:p>
                  </a:txBody>
                  <a:tcPr/>
                </a:tc>
                <a:tc>
                  <a:txBody>
                    <a:bodyPr/>
                    <a:lstStyle/>
                    <a:p>
                      <a:r>
                        <a:rPr lang="en-US" sz="1700" dirty="0"/>
                        <a:t>From the fall of Judah to</a:t>
                      </a:r>
                      <a:r>
                        <a:rPr lang="en-US" sz="1700" baseline="0" dirty="0"/>
                        <a:t> the return</a:t>
                      </a:r>
                      <a:endParaRPr lang="en-US" sz="1700" dirty="0"/>
                    </a:p>
                  </a:txBody>
                  <a:tcPr/>
                </a:tc>
                <a:tc>
                  <a:txBody>
                    <a:bodyPr/>
                    <a:lstStyle/>
                    <a:p>
                      <a:r>
                        <a:rPr lang="en-US" sz="1700" dirty="0"/>
                        <a:t>2 Ki. 25-8- 21;</a:t>
                      </a:r>
                      <a:r>
                        <a:rPr lang="en-US" sz="1700" baseline="0" dirty="0"/>
                        <a:t> Dan. 1-6</a:t>
                      </a:r>
                      <a:endParaRPr lang="en-US" sz="1700" dirty="0"/>
                    </a:p>
                  </a:txBody>
                  <a:tcPr/>
                </a:tc>
                <a:tc>
                  <a:txBody>
                    <a:bodyPr/>
                    <a:lstStyle/>
                    <a:p>
                      <a:pPr algn="ctr"/>
                      <a:r>
                        <a:rPr lang="en-US" sz="1700" dirty="0"/>
                        <a:t>70</a:t>
                      </a:r>
                    </a:p>
                  </a:txBody>
                  <a:tcPr/>
                </a:tc>
                <a:tc>
                  <a:txBody>
                    <a:bodyPr/>
                    <a:lstStyle/>
                    <a:p>
                      <a:r>
                        <a:rPr lang="en-US" sz="1700" dirty="0"/>
                        <a:t>Daniel</a:t>
                      </a:r>
                    </a:p>
                  </a:txBody>
                  <a:tcPr/>
                </a:tc>
                <a:extLst>
                  <a:ext uri="{0D108BD9-81ED-4DB2-BD59-A6C34878D82A}">
                    <a16:rowId xmlns:a16="http://schemas.microsoft.com/office/drawing/2014/main" val="10011"/>
                  </a:ext>
                </a:extLst>
              </a:tr>
              <a:tr h="391480">
                <a:tc>
                  <a:txBody>
                    <a:bodyPr/>
                    <a:lstStyle/>
                    <a:p>
                      <a:r>
                        <a:rPr lang="en-US" sz="1700" dirty="0">
                          <a:latin typeface="Abadi MT Condensed Extra Bold" charset="0"/>
                          <a:ea typeface="Abadi MT Condensed Extra Bold" charset="0"/>
                          <a:cs typeface="Abadi MT Condensed Extra Bold" charset="0"/>
                        </a:rPr>
                        <a:t>Restoration of the Jews</a:t>
                      </a:r>
                    </a:p>
                  </a:txBody>
                  <a:tcPr/>
                </a:tc>
                <a:tc>
                  <a:txBody>
                    <a:bodyPr/>
                    <a:lstStyle/>
                    <a:p>
                      <a:r>
                        <a:rPr lang="en-US" sz="1700" dirty="0"/>
                        <a:t>From</a:t>
                      </a:r>
                      <a:r>
                        <a:rPr lang="en-US" sz="1700" baseline="0" dirty="0"/>
                        <a:t> the return to end of OT history</a:t>
                      </a:r>
                      <a:endParaRPr lang="en-US" sz="1700" dirty="0"/>
                    </a:p>
                  </a:txBody>
                  <a:tcPr/>
                </a:tc>
                <a:tc>
                  <a:txBody>
                    <a:bodyPr/>
                    <a:lstStyle/>
                    <a:p>
                      <a:r>
                        <a:rPr lang="en-US" sz="1700" dirty="0"/>
                        <a:t>Ezra, Nehemiah</a:t>
                      </a:r>
                    </a:p>
                  </a:txBody>
                  <a:tcPr/>
                </a:tc>
                <a:tc>
                  <a:txBody>
                    <a:bodyPr/>
                    <a:lstStyle/>
                    <a:p>
                      <a:pPr algn="ctr"/>
                      <a:r>
                        <a:rPr lang="en-US" sz="1700" dirty="0"/>
                        <a:t>92</a:t>
                      </a:r>
                    </a:p>
                  </a:txBody>
                  <a:tcPr/>
                </a:tc>
                <a:tc>
                  <a:txBody>
                    <a:bodyPr/>
                    <a:lstStyle/>
                    <a:p>
                      <a:r>
                        <a:rPr lang="en-US" sz="1700" dirty="0"/>
                        <a:t>Ezra</a:t>
                      </a:r>
                    </a:p>
                  </a:txBody>
                  <a:tcPr/>
                </a:tc>
                <a:extLst>
                  <a:ext uri="{0D108BD9-81ED-4DB2-BD59-A6C34878D82A}">
                    <a16:rowId xmlns:a16="http://schemas.microsoft.com/office/drawing/2014/main" val="10012"/>
                  </a:ext>
                </a:extLst>
              </a:tr>
              <a:tr h="512305">
                <a:tc>
                  <a:txBody>
                    <a:bodyPr/>
                    <a:lstStyle/>
                    <a:p>
                      <a:r>
                        <a:rPr lang="en-US" sz="1700" dirty="0">
                          <a:latin typeface="Abadi MT Condensed Extra Bold" charset="0"/>
                          <a:ea typeface="Abadi MT Condensed Extra Bold" charset="0"/>
                          <a:cs typeface="Abadi MT Condensed Extra Bold" charset="0"/>
                        </a:rPr>
                        <a:t>Between the Testaments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700" dirty="0"/>
                        <a:t>From end</a:t>
                      </a:r>
                      <a:r>
                        <a:rPr lang="en-US" sz="1700" baseline="0" dirty="0"/>
                        <a:t> of OT to the beginning of the NT</a:t>
                      </a:r>
                      <a:endParaRPr lang="en-US" sz="1700" dirty="0"/>
                    </a:p>
                    <a:p>
                      <a:endParaRPr lang="en-US" sz="800" dirty="0"/>
                    </a:p>
                  </a:txBody>
                  <a:tcPr/>
                </a:tc>
                <a:tc>
                  <a:txBody>
                    <a:bodyPr/>
                    <a:lstStyle/>
                    <a:p>
                      <a:r>
                        <a:rPr lang="en-US" sz="1700" dirty="0"/>
                        <a:t>None</a:t>
                      </a:r>
                    </a:p>
                  </a:txBody>
                  <a:tcPr/>
                </a:tc>
                <a:tc>
                  <a:txBody>
                    <a:bodyPr/>
                    <a:lstStyle/>
                    <a:p>
                      <a:pPr algn="ctr"/>
                      <a:r>
                        <a:rPr lang="en-US" sz="1700" dirty="0"/>
                        <a:t>400</a:t>
                      </a:r>
                    </a:p>
                  </a:txBody>
                  <a:tcPr/>
                </a:tc>
                <a:tc>
                  <a:txBody>
                    <a:bodyPr/>
                    <a:lstStyle/>
                    <a:p>
                      <a:r>
                        <a:rPr lang="en-US" sz="1700" dirty="0"/>
                        <a:t>Judas Maccabee</a:t>
                      </a:r>
                    </a:p>
                  </a:txBody>
                  <a:tcPr/>
                </a:tc>
                <a:extLst>
                  <a:ext uri="{0D108BD9-81ED-4DB2-BD59-A6C34878D82A}">
                    <a16:rowId xmlns:a16="http://schemas.microsoft.com/office/drawing/2014/main" val="10013"/>
                  </a:ext>
                </a:extLst>
              </a:tr>
              <a:tr h="391480">
                <a:tc>
                  <a:txBody>
                    <a:bodyPr/>
                    <a:lstStyle/>
                    <a:p>
                      <a:r>
                        <a:rPr lang="en-US" sz="1700" dirty="0">
                          <a:latin typeface="Abadi MT Condensed Extra Bold" charset="0"/>
                          <a:ea typeface="Abadi MT Condensed Extra Bold" charset="0"/>
                          <a:cs typeface="Abadi MT Condensed Extra Bold" charset="0"/>
                        </a:rPr>
                        <a:t>Life of Christ</a:t>
                      </a:r>
                    </a:p>
                  </a:txBody>
                  <a:tcPr/>
                </a:tc>
                <a:tc>
                  <a:txBody>
                    <a:bodyPr/>
                    <a:lstStyle/>
                    <a:p>
                      <a:r>
                        <a:rPr lang="en-US" sz="1700" dirty="0"/>
                        <a:t>From birth of Jesus to ascension</a:t>
                      </a:r>
                    </a:p>
                  </a:txBody>
                  <a:tcPr/>
                </a:tc>
                <a:tc>
                  <a:txBody>
                    <a:bodyPr/>
                    <a:lstStyle/>
                    <a:p>
                      <a:r>
                        <a:rPr lang="en-US" sz="1700" dirty="0"/>
                        <a:t>Mt-Jhn 21; Acts1</a:t>
                      </a:r>
                    </a:p>
                  </a:txBody>
                  <a:tcPr/>
                </a:tc>
                <a:tc>
                  <a:txBody>
                    <a:bodyPr/>
                    <a:lstStyle/>
                    <a:p>
                      <a:pPr algn="ctr"/>
                      <a:r>
                        <a:rPr lang="en-US" sz="1700" dirty="0"/>
                        <a:t>34</a:t>
                      </a:r>
                    </a:p>
                  </a:txBody>
                  <a:tcPr/>
                </a:tc>
                <a:tc>
                  <a:txBody>
                    <a:bodyPr/>
                    <a:lstStyle/>
                    <a:p>
                      <a:r>
                        <a:rPr lang="en-US" sz="1700" dirty="0"/>
                        <a:t>Jesus</a:t>
                      </a:r>
                    </a:p>
                  </a:txBody>
                  <a:tcPr/>
                </a:tc>
                <a:extLst>
                  <a:ext uri="{0D108BD9-81ED-4DB2-BD59-A6C34878D82A}">
                    <a16:rowId xmlns:a16="http://schemas.microsoft.com/office/drawing/2014/main" val="10014"/>
                  </a:ext>
                </a:extLst>
              </a:tr>
              <a:tr h="391480">
                <a:tc>
                  <a:txBody>
                    <a:bodyPr/>
                    <a:lstStyle/>
                    <a:p>
                      <a:r>
                        <a:rPr lang="en-US" sz="1700" dirty="0">
                          <a:latin typeface="Abadi MT Condensed Extra Bold" charset="0"/>
                          <a:ea typeface="Abadi MT Condensed Extra Bold" charset="0"/>
                          <a:cs typeface="Abadi MT Condensed Extra Bold" charset="0"/>
                        </a:rPr>
                        <a:t>The Church</a:t>
                      </a:r>
                    </a:p>
                  </a:txBody>
                  <a:tcPr/>
                </a:tc>
                <a:tc>
                  <a:txBody>
                    <a:bodyPr/>
                    <a:lstStyle/>
                    <a:p>
                      <a:r>
                        <a:rPr lang="en-US" sz="1700" dirty="0"/>
                        <a:t>From ascension to death of Paul (96 AD approx.)</a:t>
                      </a:r>
                    </a:p>
                  </a:txBody>
                  <a:tcPr/>
                </a:tc>
                <a:tc>
                  <a:txBody>
                    <a:bodyPr/>
                    <a:lstStyle/>
                    <a:p>
                      <a:r>
                        <a:rPr lang="en-US" sz="1700" dirty="0"/>
                        <a:t>Acts 2-Revelation</a:t>
                      </a:r>
                    </a:p>
                  </a:txBody>
                  <a:tcPr/>
                </a:tc>
                <a:tc>
                  <a:txBody>
                    <a:bodyPr/>
                    <a:lstStyle/>
                    <a:p>
                      <a:pPr algn="ctr"/>
                      <a:r>
                        <a:rPr lang="en-US" sz="1700" dirty="0"/>
                        <a:t>70</a:t>
                      </a:r>
                    </a:p>
                  </a:txBody>
                  <a:tcPr/>
                </a:tc>
                <a:tc>
                  <a:txBody>
                    <a:bodyPr/>
                    <a:lstStyle/>
                    <a:p>
                      <a:r>
                        <a:rPr lang="en-US" sz="1700" dirty="0"/>
                        <a:t>Paul</a:t>
                      </a:r>
                    </a:p>
                  </a:txBody>
                  <a:tcPr/>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21508021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Pentateuch</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21052213"/>
              </p:ext>
            </p:extLst>
          </p:nvPr>
        </p:nvGraphicFramePr>
        <p:xfrm>
          <a:off x="0" y="1447800"/>
          <a:ext cx="12192001" cy="5410200"/>
        </p:xfrm>
        <a:graphic>
          <a:graphicData uri="http://schemas.openxmlformats.org/drawingml/2006/table">
            <a:tbl>
              <a:tblPr firstRow="1" bandRow="1">
                <a:tableStyleId>{5C22544A-7EE6-4342-B048-85BDC9FD1C3A}</a:tableStyleId>
              </a:tblPr>
              <a:tblGrid>
                <a:gridCol w="4047067">
                  <a:extLst>
                    <a:ext uri="{9D8B030D-6E8A-4147-A177-3AD203B41FA5}">
                      <a16:colId xmlns:a16="http://schemas.microsoft.com/office/drawing/2014/main" val="20000"/>
                    </a:ext>
                  </a:extLst>
                </a:gridCol>
                <a:gridCol w="4047067">
                  <a:extLst>
                    <a:ext uri="{9D8B030D-6E8A-4147-A177-3AD203B41FA5}">
                      <a16:colId xmlns:a16="http://schemas.microsoft.com/office/drawing/2014/main" val="20001"/>
                    </a:ext>
                  </a:extLst>
                </a:gridCol>
                <a:gridCol w="4097867">
                  <a:extLst>
                    <a:ext uri="{9D8B030D-6E8A-4147-A177-3AD203B41FA5}">
                      <a16:colId xmlns:a16="http://schemas.microsoft.com/office/drawing/2014/main" val="20002"/>
                    </a:ext>
                  </a:extLst>
                </a:gridCol>
              </a:tblGrid>
              <a:tr h="1087232">
                <a:tc>
                  <a:txBody>
                    <a:bodyPr/>
                    <a:lstStyle/>
                    <a:p>
                      <a:pPr algn="l"/>
                      <a:r>
                        <a:rPr lang="en-US" sz="2800" dirty="0"/>
                        <a:t>Book of the Pentateuch</a:t>
                      </a:r>
                    </a:p>
                  </a:txBody>
                  <a:tcPr/>
                </a:tc>
                <a:tc>
                  <a:txBody>
                    <a:bodyPr/>
                    <a:lstStyle/>
                    <a:p>
                      <a:pPr algn="l"/>
                      <a:r>
                        <a:rPr lang="en-US" sz="2800" dirty="0"/>
                        <a:t>What it tells us about humanity</a:t>
                      </a:r>
                    </a:p>
                  </a:txBody>
                  <a:tcPr/>
                </a:tc>
                <a:tc>
                  <a:txBody>
                    <a:bodyPr/>
                    <a:lstStyle/>
                    <a:p>
                      <a:pPr algn="l"/>
                      <a:r>
                        <a:rPr lang="en-US" sz="2800" dirty="0"/>
                        <a:t>What</a:t>
                      </a:r>
                      <a:r>
                        <a:rPr lang="en-US" sz="2800" baseline="0" dirty="0"/>
                        <a:t> it tells us about God</a:t>
                      </a:r>
                      <a:endParaRPr lang="en-US" sz="2800" dirty="0"/>
                    </a:p>
                  </a:txBody>
                  <a:tcPr/>
                </a:tc>
                <a:extLst>
                  <a:ext uri="{0D108BD9-81ED-4DB2-BD59-A6C34878D82A}">
                    <a16:rowId xmlns:a16="http://schemas.microsoft.com/office/drawing/2014/main" val="10000"/>
                  </a:ext>
                </a:extLst>
              </a:tr>
              <a:tr h="1380778">
                <a:tc>
                  <a:txBody>
                    <a:bodyPr/>
                    <a:lstStyle/>
                    <a:p>
                      <a:r>
                        <a:rPr lang="en-US" sz="2800" dirty="0"/>
                        <a:t>Genesis</a:t>
                      </a:r>
                    </a:p>
                  </a:txBody>
                  <a:tcPr/>
                </a:tc>
                <a:tc>
                  <a:txBody>
                    <a:bodyPr/>
                    <a:lstStyle/>
                    <a:p>
                      <a:r>
                        <a:rPr lang="en-US" sz="2800" dirty="0"/>
                        <a:t>Ruin and rebellion through sin</a:t>
                      </a:r>
                    </a:p>
                  </a:txBody>
                  <a:tcPr/>
                </a:tc>
                <a:tc>
                  <a:txBody>
                    <a:bodyPr/>
                    <a:lstStyle/>
                    <a:p>
                      <a:r>
                        <a:rPr lang="en-US" sz="2800" dirty="0"/>
                        <a:t>Sovereignty</a:t>
                      </a:r>
                    </a:p>
                  </a:txBody>
                  <a:tcPr/>
                </a:tc>
                <a:extLst>
                  <a:ext uri="{0D108BD9-81ED-4DB2-BD59-A6C34878D82A}">
                    <a16:rowId xmlns:a16="http://schemas.microsoft.com/office/drawing/2014/main" val="10001"/>
                  </a:ext>
                </a:extLst>
              </a:tr>
              <a:tr h="951202">
                <a:tc>
                  <a:txBody>
                    <a:bodyPr/>
                    <a:lstStyle/>
                    <a:p>
                      <a:r>
                        <a:rPr lang="en-US" sz="2800" dirty="0"/>
                        <a:t>Exodus</a:t>
                      </a:r>
                    </a:p>
                  </a:txBody>
                  <a:tcPr/>
                </a:tc>
                <a:tc>
                  <a:txBody>
                    <a:bodyPr/>
                    <a:lstStyle/>
                    <a:p>
                      <a:r>
                        <a:rPr lang="en-US" sz="2800" dirty="0"/>
                        <a:t>Redemption from bondage</a:t>
                      </a:r>
                    </a:p>
                  </a:txBody>
                  <a:tcPr/>
                </a:tc>
                <a:tc>
                  <a:txBody>
                    <a:bodyPr/>
                    <a:lstStyle/>
                    <a:p>
                      <a:r>
                        <a:rPr lang="en-US" sz="2800" dirty="0"/>
                        <a:t>Omnipotence</a:t>
                      </a:r>
                    </a:p>
                  </a:txBody>
                  <a:tcPr/>
                </a:tc>
                <a:extLst>
                  <a:ext uri="{0D108BD9-81ED-4DB2-BD59-A6C34878D82A}">
                    <a16:rowId xmlns:a16="http://schemas.microsoft.com/office/drawing/2014/main" val="10002"/>
                  </a:ext>
                </a:extLst>
              </a:tr>
              <a:tr h="951202">
                <a:tc>
                  <a:txBody>
                    <a:bodyPr/>
                    <a:lstStyle/>
                    <a:p>
                      <a:r>
                        <a:rPr lang="en-US" sz="2800" dirty="0"/>
                        <a:t>Leviticus</a:t>
                      </a:r>
                    </a:p>
                  </a:txBody>
                  <a:tcPr/>
                </a:tc>
                <a:tc>
                  <a:txBody>
                    <a:bodyPr/>
                    <a:lstStyle/>
                    <a:p>
                      <a:r>
                        <a:rPr lang="en-US" sz="2800" dirty="0"/>
                        <a:t>Communion and fellowship</a:t>
                      </a:r>
                    </a:p>
                  </a:txBody>
                  <a:tcPr/>
                </a:tc>
                <a:tc>
                  <a:txBody>
                    <a:bodyPr/>
                    <a:lstStyle/>
                    <a:p>
                      <a:r>
                        <a:rPr lang="en-US" sz="2800" dirty="0"/>
                        <a:t>Holiness</a:t>
                      </a:r>
                    </a:p>
                  </a:txBody>
                  <a:tcPr/>
                </a:tc>
                <a:extLst>
                  <a:ext uri="{0D108BD9-81ED-4DB2-BD59-A6C34878D82A}">
                    <a16:rowId xmlns:a16="http://schemas.microsoft.com/office/drawing/2014/main" val="10003"/>
                  </a:ext>
                </a:extLst>
              </a:tr>
              <a:tr h="521626">
                <a:tc>
                  <a:txBody>
                    <a:bodyPr/>
                    <a:lstStyle/>
                    <a:p>
                      <a:r>
                        <a:rPr lang="en-US" sz="2800" dirty="0"/>
                        <a:t>Numbers</a:t>
                      </a:r>
                    </a:p>
                  </a:txBody>
                  <a:tcPr/>
                </a:tc>
                <a:tc>
                  <a:txBody>
                    <a:bodyPr/>
                    <a:lstStyle/>
                    <a:p>
                      <a:r>
                        <a:rPr lang="en-US" sz="2800" dirty="0"/>
                        <a:t>Redirection</a:t>
                      </a:r>
                    </a:p>
                  </a:txBody>
                  <a:tcPr/>
                </a:tc>
                <a:tc>
                  <a:txBody>
                    <a:bodyPr/>
                    <a:lstStyle/>
                    <a:p>
                      <a:r>
                        <a:rPr lang="en-US" sz="2800" dirty="0"/>
                        <a:t>Justice</a:t>
                      </a:r>
                    </a:p>
                  </a:txBody>
                  <a:tcPr/>
                </a:tc>
                <a:extLst>
                  <a:ext uri="{0D108BD9-81ED-4DB2-BD59-A6C34878D82A}">
                    <a16:rowId xmlns:a16="http://schemas.microsoft.com/office/drawing/2014/main" val="10004"/>
                  </a:ext>
                </a:extLst>
              </a:tr>
              <a:tr h="501789">
                <a:tc>
                  <a:txBody>
                    <a:bodyPr/>
                    <a:lstStyle/>
                    <a:p>
                      <a:r>
                        <a:rPr lang="en-US" sz="2800" dirty="0"/>
                        <a:t>Deuteronomy</a:t>
                      </a:r>
                    </a:p>
                  </a:txBody>
                  <a:tcPr/>
                </a:tc>
                <a:tc>
                  <a:txBody>
                    <a:bodyPr/>
                    <a:lstStyle/>
                    <a:p>
                      <a:r>
                        <a:rPr lang="en-US" sz="2800" dirty="0"/>
                        <a:t>Instruction</a:t>
                      </a:r>
                    </a:p>
                  </a:txBody>
                  <a:tcPr/>
                </a:tc>
                <a:tc>
                  <a:txBody>
                    <a:bodyPr/>
                    <a:lstStyle/>
                    <a:p>
                      <a:r>
                        <a:rPr lang="en-US" sz="2800" dirty="0"/>
                        <a:t>Faithfulness</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549550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C571C-334A-1E40-AF4F-EDD3B37229FB}"/>
              </a:ext>
            </a:extLst>
          </p:cNvPr>
          <p:cNvSpPr>
            <a:spLocks noGrp="1"/>
          </p:cNvSpPr>
          <p:nvPr>
            <p:ph type="title"/>
          </p:nvPr>
        </p:nvSpPr>
        <p:spPr/>
        <p:txBody>
          <a:bodyPr>
            <a:normAutofit/>
          </a:bodyPr>
          <a:lstStyle/>
          <a:p>
            <a:r>
              <a:rPr lang="en-US" sz="3200" dirty="0"/>
              <a:t>Introduction</a:t>
            </a:r>
          </a:p>
        </p:txBody>
      </p:sp>
      <p:sp>
        <p:nvSpPr>
          <p:cNvPr id="3" name="Content Placeholder 2">
            <a:extLst>
              <a:ext uri="{FF2B5EF4-FFF2-40B4-BE49-F238E27FC236}">
                <a16:creationId xmlns:a16="http://schemas.microsoft.com/office/drawing/2014/main" id="{8A312BFD-D739-4747-B6CD-8FCD3A6BCC7A}"/>
              </a:ext>
            </a:extLst>
          </p:cNvPr>
          <p:cNvSpPr>
            <a:spLocks noGrp="1"/>
          </p:cNvSpPr>
          <p:nvPr>
            <p:ph idx="1"/>
          </p:nvPr>
        </p:nvSpPr>
        <p:spPr>
          <a:xfrm>
            <a:off x="152400" y="1600200"/>
            <a:ext cx="11887200" cy="5102352"/>
          </a:xfrm>
        </p:spPr>
        <p:txBody>
          <a:bodyPr>
            <a:normAutofit lnSpcReduction="10000"/>
          </a:bodyPr>
          <a:lstStyle/>
          <a:p>
            <a:pPr marL="118872" indent="0">
              <a:buNone/>
            </a:pPr>
            <a:r>
              <a:rPr lang="en-US" sz="2000" dirty="0"/>
              <a:t>“Is it possible to imagine a time when nothing existed? Take away the brilliance of the sun, for example, and the moon and the stars at night.  What would life be without them? Take away the clouds and sky and rivers and ocean.  Imagine an earth without any human beings, animals, fish, birds, grass, trees, or plants of  any kind.  What would it be like if there was no earth at all, no universe---nothing? Has the universe existed forever? Was there never a time when it had a beginning? Surely it must have had a beginning.  But when would that have been? How would it all have happened?  What made it happen? For what purpose, if any, did it happen? Who am I? Where did I come from? Why am I here? Since recorded history began, men and women of every generation, culture and practice have searched for the answers to those questions.   Some say it all happened by chance, without any reason or purpose whatsoever.  But given what appears to be intelligent design and order throughout the universe, an origin by chance seems hard to accept.  And life without meaning seems clearly contrary to the very mind which searches for the meaning.  So what are the answers? Where did I come from? Where did I come from, and why am I here? How did it all begin?” </a:t>
            </a:r>
          </a:p>
          <a:p>
            <a:pPr marL="118872" indent="0">
              <a:buNone/>
            </a:pPr>
            <a:endParaRPr lang="en-US" sz="2000" dirty="0"/>
          </a:p>
          <a:p>
            <a:pPr marL="118872" indent="0">
              <a:buNone/>
            </a:pPr>
            <a:r>
              <a:rPr lang="en-US" sz="2000" dirty="0"/>
              <a:t>“The answer is God.  God is the Creator of all things.  God existed before the universe came into being, and it was God who made it all happen.  The Genesis account of the beginnings of all things is a revelation which ascribes creation to an all-powerful, and all-knowing, and purposeful Supreme Being---a living Creator and spiritual God acting with meaningful deliberation.” </a:t>
            </a:r>
            <a:r>
              <a:rPr lang="en-US" sz="1600" dirty="0"/>
              <a:t>--- F. LaGard Smith, </a:t>
            </a:r>
            <a:r>
              <a:rPr lang="en-US" sz="1600" b="1" dirty="0"/>
              <a:t>The Narrated Bible</a:t>
            </a:r>
            <a:r>
              <a:rPr lang="en-US" sz="1600" dirty="0"/>
              <a:t>, page 1, 3</a:t>
            </a:r>
            <a:endParaRPr lang="en-US" sz="2000" dirty="0"/>
          </a:p>
        </p:txBody>
      </p:sp>
    </p:spTree>
    <p:extLst>
      <p:ext uri="{BB962C8B-B14F-4D97-AF65-F5344CB8AC3E}">
        <p14:creationId xmlns:p14="http://schemas.microsoft.com/office/powerpoint/2010/main" val="37234922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1387" y="213861"/>
            <a:ext cx="12000614" cy="6793335"/>
          </a:xfrm>
          <a:prstGeom prst="rect">
            <a:avLst/>
          </a:prstGeom>
        </p:spPr>
      </p:pic>
    </p:spTree>
    <p:extLst>
      <p:ext uri="{BB962C8B-B14F-4D97-AF65-F5344CB8AC3E}">
        <p14:creationId xmlns:p14="http://schemas.microsoft.com/office/powerpoint/2010/main" val="1663850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Map&#10;&#10;Description automatically generated">
            <a:extLst>
              <a:ext uri="{FF2B5EF4-FFF2-40B4-BE49-F238E27FC236}">
                <a16:creationId xmlns:a16="http://schemas.microsoft.com/office/drawing/2014/main" id="{CC83BB87-AACC-4F48-95BA-4EC514E813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153090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B6DDE-E132-1A4F-A176-9E860A205089}"/>
              </a:ext>
            </a:extLst>
          </p:cNvPr>
          <p:cNvSpPr>
            <a:spLocks noGrp="1"/>
          </p:cNvSpPr>
          <p:nvPr>
            <p:ph type="title"/>
          </p:nvPr>
        </p:nvSpPr>
        <p:spPr/>
        <p:txBody>
          <a:bodyPr>
            <a:normAutofit/>
          </a:bodyPr>
          <a:lstStyle/>
          <a:p>
            <a:r>
              <a:rPr lang="en-US" sz="3600" dirty="0"/>
              <a:t>Introduction</a:t>
            </a:r>
          </a:p>
        </p:txBody>
      </p:sp>
      <p:sp>
        <p:nvSpPr>
          <p:cNvPr id="3" name="Content Placeholder 2">
            <a:extLst>
              <a:ext uri="{FF2B5EF4-FFF2-40B4-BE49-F238E27FC236}">
                <a16:creationId xmlns:a16="http://schemas.microsoft.com/office/drawing/2014/main" id="{33817F0D-8EE1-ED4A-A574-54A87461793A}"/>
              </a:ext>
            </a:extLst>
          </p:cNvPr>
          <p:cNvSpPr>
            <a:spLocks noGrp="1"/>
          </p:cNvSpPr>
          <p:nvPr>
            <p:ph idx="1"/>
          </p:nvPr>
        </p:nvSpPr>
        <p:spPr/>
        <p:txBody>
          <a:bodyPr>
            <a:normAutofit/>
          </a:bodyPr>
          <a:lstStyle/>
          <a:p>
            <a:pPr marL="118872" indent="0">
              <a:buNone/>
            </a:pPr>
            <a:r>
              <a:rPr lang="en-US" sz="2400" dirty="0"/>
              <a:t>”The first book of the Bible is Genesis.  The word ”genesis” means beginning, or beginnings; and that is exactly what this book sets forth.  It tells of the beginning of creation, the beginning of man, the beginning of sin (and also the beginning of the scheme of redemption, or at least the first promise concerning it), the beginning of the Hebrew Nation, and the beginning of the execution of Gods great plan for the redemption of his creation.” --- Homer Hailey, Hailey’s Comments I, page 18.   </a:t>
            </a:r>
          </a:p>
        </p:txBody>
      </p:sp>
    </p:spTree>
    <p:extLst>
      <p:ext uri="{BB962C8B-B14F-4D97-AF65-F5344CB8AC3E}">
        <p14:creationId xmlns:p14="http://schemas.microsoft.com/office/powerpoint/2010/main" val="2183299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4EA38-F11E-884B-A345-14A8DC4C8087}"/>
              </a:ext>
            </a:extLst>
          </p:cNvPr>
          <p:cNvSpPr>
            <a:spLocks noGrp="1"/>
          </p:cNvSpPr>
          <p:nvPr>
            <p:ph type="title"/>
          </p:nvPr>
        </p:nvSpPr>
        <p:spPr/>
        <p:txBody>
          <a:bodyPr/>
          <a:lstStyle/>
          <a:p>
            <a:r>
              <a:rPr lang="en-US" dirty="0"/>
              <a:t>Life among the Hebrews - Patriarchal</a:t>
            </a:r>
          </a:p>
        </p:txBody>
      </p:sp>
      <p:sp>
        <p:nvSpPr>
          <p:cNvPr id="3" name="Content Placeholder 2">
            <a:extLst>
              <a:ext uri="{FF2B5EF4-FFF2-40B4-BE49-F238E27FC236}">
                <a16:creationId xmlns:a16="http://schemas.microsoft.com/office/drawing/2014/main" id="{89F83F68-93F7-7546-875C-7E0F186EC9BA}"/>
              </a:ext>
            </a:extLst>
          </p:cNvPr>
          <p:cNvSpPr>
            <a:spLocks noGrp="1"/>
          </p:cNvSpPr>
          <p:nvPr>
            <p:ph idx="1"/>
          </p:nvPr>
        </p:nvSpPr>
        <p:spPr/>
        <p:txBody>
          <a:bodyPr>
            <a:normAutofit/>
          </a:bodyPr>
          <a:lstStyle/>
          <a:p>
            <a:pPr marL="118872" indent="0">
              <a:buNone/>
            </a:pPr>
            <a:r>
              <a:rPr lang="en-US" sz="2200" dirty="0"/>
              <a:t>“Their government was simple, being patriarchal in nature.  The central idea was the high position of authority held by the father or head of the tribe. His authority extended to every area of life.  In the family he was the chief leader.  To him the wife and all the children looked for guidance and judgment in all cases.  He was head of the house.  Even after their marriage his children were subject to him as long as he lived.  In case of his death the eldest son assumed leadership of the family.  However, his authority seems to have been a benevolent one, not autocratic or tyrannical.  The chief was also the leader in in all phases of life among his tribe.  He was a military leader. He served as a priest in religious matters.  In civil affairs he was the judge whose decision was final.  In the Orient today this idea still prevails to a remarkable extent.” --- Hester, The Heart of Hebrew History, </a:t>
            </a:r>
            <a:r>
              <a:rPr lang="en-US" sz="2200" i="1" dirty="0"/>
              <a:t>page </a:t>
            </a:r>
            <a:r>
              <a:rPr lang="en-US" sz="2000" i="1" dirty="0"/>
              <a:t>85</a:t>
            </a:r>
            <a:r>
              <a:rPr lang="en-US" sz="2000" dirty="0"/>
              <a:t>.  </a:t>
            </a:r>
          </a:p>
        </p:txBody>
      </p:sp>
    </p:spTree>
    <p:extLst>
      <p:ext uri="{BB962C8B-B14F-4D97-AF65-F5344CB8AC3E}">
        <p14:creationId xmlns:p14="http://schemas.microsoft.com/office/powerpoint/2010/main" val="22301290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Module</Template>
  <TotalTime>756</TotalTime>
  <Words>4518</Words>
  <Application>Microsoft Macintosh PowerPoint</Application>
  <PresentationFormat>Widescreen</PresentationFormat>
  <Paragraphs>315</Paragraphs>
  <Slides>21</Slides>
  <Notes>17</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Abadi MT Condensed Extra Bold</vt:lpstr>
      <vt:lpstr>Arial</vt:lpstr>
      <vt:lpstr>Arial Black</vt:lpstr>
      <vt:lpstr>Calibri</vt:lpstr>
      <vt:lpstr>Corbel</vt:lpstr>
      <vt:lpstr>Wingdings</vt:lpstr>
      <vt:lpstr>Wingdings 2</vt:lpstr>
      <vt:lpstr>Wingdings 3</vt:lpstr>
      <vt:lpstr>Module</vt:lpstr>
      <vt:lpstr>Symphony of the Scriptures</vt:lpstr>
      <vt:lpstr>Genesis</vt:lpstr>
      <vt:lpstr>PowerPoint Presentation</vt:lpstr>
      <vt:lpstr>The Pentateuch</vt:lpstr>
      <vt:lpstr>Introduction</vt:lpstr>
      <vt:lpstr>PowerPoint Presentation</vt:lpstr>
      <vt:lpstr>PowerPoint Presentation</vt:lpstr>
      <vt:lpstr>Introduction</vt:lpstr>
      <vt:lpstr>Life among the Hebrews - Patriarchal</vt:lpstr>
      <vt:lpstr>Who wrote the book?</vt:lpstr>
      <vt:lpstr>Where are we?</vt:lpstr>
      <vt:lpstr>Why is Genesis so important?</vt:lpstr>
      <vt:lpstr>What's the point?</vt:lpstr>
      <vt:lpstr>How do I apply this?</vt:lpstr>
      <vt:lpstr>PowerPoint Presentation</vt:lpstr>
      <vt:lpstr>About Creation (see Psa.  8:3-9)</vt:lpstr>
      <vt:lpstr>Brief Outline</vt:lpstr>
      <vt:lpstr>PowerPoint Presentation</vt:lpstr>
      <vt:lpstr>PowerPoint Presentation</vt:lpstr>
      <vt:lpstr>PowerPoint Presentation</vt:lpstr>
      <vt:lpstr>Final thought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rfink</dc:creator>
  <cp:lastModifiedBy>Ross Fink</cp:lastModifiedBy>
  <cp:revision>87</cp:revision>
  <cp:lastPrinted>2021-04-18T12:11:53Z</cp:lastPrinted>
  <dcterms:created xsi:type="dcterms:W3CDTF">2010-11-07T11:38:16Z</dcterms:created>
  <dcterms:modified xsi:type="dcterms:W3CDTF">2023-01-03T22:38:05Z</dcterms:modified>
</cp:coreProperties>
</file>